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6" r:id="rId10"/>
    <p:sldId id="272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1D55-0A95-43B8-A0EE-833E1FABC0B1}" type="datetimeFigureOut">
              <a:rPr lang="ru-RU" smtClean="0"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C6E8B-392F-4B97-89D4-6D5EEE1D17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251520" y="2780928"/>
            <a:ext cx="8206680" cy="1512168"/>
          </a:xfrm>
        </p:spPr>
        <p:txBody>
          <a:bodyPr/>
          <a:lstStyle/>
          <a:p>
            <a:r>
              <a:rPr lang="ru-RU" b="1" i="1" smtClean="0"/>
              <a:t>Здравствуйте</a:t>
            </a:r>
            <a:r>
              <a:rPr lang="ru-RU" b="1" i="1" dirty="0" smtClean="0"/>
              <a:t>!</a:t>
            </a:r>
            <a:endParaRPr lang="ru-RU" b="1" i="1" dirty="0"/>
          </a:p>
        </p:txBody>
      </p:sp>
      <p:pic>
        <p:nvPicPr>
          <p:cNvPr id="6" name="Picture 5" descr="D:\Documents and Settings\Admin\Рабочий стол\51970083_0_2e376_e85b3501_L.gif"/>
          <p:cNvPicPr>
            <a:picLocks noGrp="1" noChangeAspect="1" noChangeArrowheads="1" noCro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3635896" cy="2973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ru-RU" b="1" i="1" dirty="0"/>
              <a:t>Частица</a:t>
            </a:r>
            <a:endParaRPr lang="ru-RU" dirty="0"/>
          </a:p>
          <a:p>
            <a:pPr>
              <a:buNone/>
            </a:pPr>
            <a:r>
              <a:rPr lang="ru-RU" b="1" i="1" dirty="0"/>
              <a:t>1. Нет лексического </a:t>
            </a:r>
            <a:r>
              <a:rPr lang="ru-RU" b="1" i="1" dirty="0" smtClean="0"/>
              <a:t>значения.</a:t>
            </a:r>
            <a:endParaRPr lang="ru-RU" dirty="0"/>
          </a:p>
          <a:p>
            <a:pPr>
              <a:buNone/>
            </a:pPr>
            <a:r>
              <a:rPr lang="ru-RU" b="1" i="1" dirty="0"/>
              <a:t>2. Нельзя поставить </a:t>
            </a:r>
            <a:r>
              <a:rPr lang="ru-RU" b="1" i="1" dirty="0" smtClean="0"/>
              <a:t>вопрос.</a:t>
            </a:r>
            <a:endParaRPr lang="ru-RU" dirty="0"/>
          </a:p>
          <a:p>
            <a:pPr>
              <a:buNone/>
            </a:pPr>
            <a:r>
              <a:rPr lang="ru-RU" b="1" i="1" dirty="0"/>
              <a:t>3. Не является членом </a:t>
            </a:r>
            <a:r>
              <a:rPr lang="ru-RU" b="1" i="1" dirty="0" smtClean="0"/>
              <a:t>предложения.</a:t>
            </a:r>
            <a:endParaRPr lang="ru-RU" dirty="0"/>
          </a:p>
          <a:p>
            <a:pPr>
              <a:buNone/>
            </a:pPr>
            <a:r>
              <a:rPr lang="ru-RU" b="1" i="1" dirty="0"/>
              <a:t>4. Придаёт различные оттенки значений словам, </a:t>
            </a:r>
            <a:r>
              <a:rPr lang="ru-RU" b="1" i="1" dirty="0" smtClean="0"/>
              <a:t>предложениям.</a:t>
            </a:r>
            <a:endParaRPr lang="ru-RU" dirty="0"/>
          </a:p>
          <a:p>
            <a:pPr>
              <a:buNone/>
            </a:pPr>
            <a:r>
              <a:rPr lang="ru-RU" b="1" i="1" dirty="0"/>
              <a:t>5. Может служить для образования форм </a:t>
            </a:r>
            <a:r>
              <a:rPr lang="ru-RU" b="1" i="1" dirty="0" smtClean="0"/>
              <a:t>слова.</a:t>
            </a: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i="1" dirty="0" smtClean="0"/>
              <a:t>До завтра!</a:t>
            </a:r>
            <a:endParaRPr lang="ru-RU" b="1" i="1" dirty="0"/>
          </a:p>
        </p:txBody>
      </p:sp>
      <p:pic>
        <p:nvPicPr>
          <p:cNvPr id="3" name="Picture 5" descr="D:\Documents and Settings\Admin\Рабочий стол\51970083_0_2e376_e85b3501_L.gif"/>
          <p:cNvPicPr>
            <a:picLocks noGrp="1" noChangeAspect="1" noChangeArrowheads="1" noCro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763963"/>
            <a:ext cx="3635375" cy="297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4000" dirty="0">
                <a:solidFill>
                  <a:srgbClr val="FF0000"/>
                </a:solidFill>
              </a:rPr>
              <a:t>Распределите слова на группы в зависимости от ударения:</a:t>
            </a:r>
          </a:p>
          <a:p>
            <a:r>
              <a:rPr lang="ru-RU" sz="4000" b="1" i="1" dirty="0"/>
              <a:t>Алфавит, договор, документ, досуг, каталог, квартал, километр, кухонный, маневр, мельком, намерение, позвонишь, свекла, столяр, цемент, щавель.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</a:rPr>
              <a:t>Ударение падает на первый слог: </a:t>
            </a:r>
            <a:endParaRPr lang="en-US" sz="40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i="1" dirty="0"/>
              <a:t> </a:t>
            </a:r>
            <a:r>
              <a:rPr lang="en-US" i="1" dirty="0" smtClean="0"/>
              <a:t>   </a:t>
            </a:r>
            <a:r>
              <a:rPr lang="ru-RU" sz="4800" b="1" i="1" dirty="0" smtClean="0"/>
              <a:t>кухонный</a:t>
            </a:r>
            <a:r>
              <a:rPr lang="ru-RU" sz="4800" b="1" i="1" dirty="0"/>
              <a:t>, мельком, </a:t>
            </a:r>
            <a:r>
              <a:rPr lang="ru-RU" sz="4800" b="1" i="1" dirty="0" smtClean="0"/>
              <a:t>свёкла.</a:t>
            </a:r>
            <a:endParaRPr lang="ru-RU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ru-RU" sz="4000" b="1" dirty="0">
                <a:solidFill>
                  <a:srgbClr val="FF0000"/>
                </a:solidFill>
              </a:rPr>
              <a:t>У</a:t>
            </a:r>
            <a:r>
              <a:rPr lang="ru-RU" sz="4000" b="1" dirty="0" smtClean="0">
                <a:solidFill>
                  <a:srgbClr val="FF0000"/>
                </a:solidFill>
              </a:rPr>
              <a:t>дарение </a:t>
            </a:r>
            <a:r>
              <a:rPr lang="ru-RU" sz="4000" b="1" dirty="0">
                <a:solidFill>
                  <a:srgbClr val="FF0000"/>
                </a:solidFill>
              </a:rPr>
              <a:t>падает на второй слог</a:t>
            </a:r>
            <a:r>
              <a:rPr lang="ru-RU" sz="4000" dirty="0">
                <a:solidFill>
                  <a:srgbClr val="FF0000"/>
                </a:solidFill>
              </a:rPr>
              <a:t>: 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ru-RU" sz="4400" b="1" i="1" dirty="0" smtClean="0"/>
              <a:t>досуг</a:t>
            </a:r>
            <a:r>
              <a:rPr lang="ru-RU" sz="4400" b="1" i="1" dirty="0"/>
              <a:t>, квартал, манёвр, намерение, столяр, цемент, </a:t>
            </a:r>
            <a:r>
              <a:rPr lang="ru-RU" sz="4400" b="1" i="1" dirty="0" smtClean="0"/>
              <a:t>щавель</a:t>
            </a:r>
            <a:r>
              <a:rPr lang="ru-RU" sz="4400" b="1" dirty="0" smtClean="0"/>
              <a:t>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Ударение </a:t>
            </a:r>
            <a:r>
              <a:rPr lang="ru-RU" sz="4000" b="1" dirty="0">
                <a:solidFill>
                  <a:srgbClr val="FF0000"/>
                </a:solidFill>
              </a:rPr>
              <a:t>падает на третий слог: 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r>
              <a:rPr lang="ru-RU" sz="4400" b="1" i="1" dirty="0" smtClean="0"/>
              <a:t>алфавит</a:t>
            </a:r>
            <a:r>
              <a:rPr lang="ru-RU" sz="4400" b="1" i="1" dirty="0"/>
              <a:t>, договор, документ, каталог, километр, позвонишь</a:t>
            </a:r>
            <a:r>
              <a:rPr lang="ru-RU" sz="4400" b="1" dirty="0" smtClean="0"/>
              <a:t>.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476672"/>
            <a:ext cx="8856984" cy="61926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Запишите текст грамотно. Знаки объясните.</a:t>
            </a:r>
          </a:p>
          <a:p>
            <a:pPr>
              <a:buNone/>
            </a:pPr>
            <a:r>
              <a:rPr lang="ru-RU" sz="3600" b="1" dirty="0" smtClean="0"/>
              <a:t>Ч</a:t>
            </a:r>
            <a:r>
              <a:rPr lang="ru-RU" sz="3600" b="1" dirty="0"/>
              <a:t>..</a:t>
            </a:r>
            <a:r>
              <a:rPr lang="ru-RU" sz="3600" b="1" dirty="0" err="1"/>
              <a:t>рный</a:t>
            </a:r>
            <a:r>
              <a:rPr lang="ru-RU" sz="3600" b="1" dirty="0"/>
              <a:t> ворон  царапал крыльями небо  пока большая косматая туча </a:t>
            </a:r>
            <a:r>
              <a:rPr lang="ru-RU" sz="3600" b="1" dirty="0" err="1"/>
              <a:t>уп</a:t>
            </a:r>
            <a:r>
              <a:rPr lang="ru-RU" sz="3600" b="1" dirty="0"/>
              <a:t>..</a:t>
            </a:r>
            <a:r>
              <a:rPr lang="ru-RU" sz="3600" b="1" dirty="0" err="1"/>
              <a:t>ралась</a:t>
            </a:r>
            <a:r>
              <a:rPr lang="ru-RU" sz="3600" b="1" dirty="0"/>
              <a:t> в со..</a:t>
            </a:r>
            <a:r>
              <a:rPr lang="ru-RU" sz="3600" b="1" dirty="0" err="1"/>
              <a:t>нце</a:t>
            </a:r>
            <a:r>
              <a:rPr lang="ru-RU" sz="3600" b="1" dirty="0"/>
              <a:t> головой.</a:t>
            </a:r>
          </a:p>
          <a:p>
            <a:pPr>
              <a:buNone/>
            </a:pPr>
            <a:r>
              <a:rPr lang="ru-RU" sz="3600" b="1" dirty="0"/>
              <a:t>Ветер </a:t>
            </a:r>
            <a:r>
              <a:rPr lang="ru-RU" sz="3600" b="1" dirty="0" err="1"/>
              <a:t>ра</a:t>
            </a:r>
            <a:r>
              <a:rPr lang="ru-RU" sz="3600" b="1" dirty="0"/>
              <a:t>..</a:t>
            </a:r>
            <a:r>
              <a:rPr lang="ru-RU" sz="3600" b="1" dirty="0" err="1" smtClean="0"/>
              <a:t>бр</a:t>
            </a:r>
            <a:r>
              <a:rPr lang="ru-RU" sz="3600" b="1" dirty="0" smtClean="0"/>
              <a:t>…сал </a:t>
            </a:r>
            <a:r>
              <a:rPr lang="ru-RU" sz="3600" b="1" dirty="0"/>
              <a:t>п..</a:t>
            </a:r>
            <a:r>
              <a:rPr lang="ru-RU" sz="3600" b="1" dirty="0" err="1"/>
              <a:t>рины</a:t>
            </a:r>
            <a:r>
              <a:rPr lang="ru-RU" sz="3600" b="1" dirty="0"/>
              <a:t> других обл..ков  и  птица ул..тела.</a:t>
            </a:r>
          </a:p>
          <a:p>
            <a:pPr>
              <a:buNone/>
            </a:pPr>
            <a:r>
              <a:rPr lang="ru-RU" sz="3600" b="1" dirty="0"/>
              <a:t>Когда туча (не)заметно для глаз спустилась к радуге на землю, </a:t>
            </a:r>
            <a:r>
              <a:rPr lang="ru-RU" sz="3600" b="1" dirty="0">
                <a:solidFill>
                  <a:srgbClr val="FF0000"/>
                </a:solidFill>
              </a:rPr>
              <a:t>вот</a:t>
            </a:r>
            <a:r>
              <a:rPr lang="ru-RU" sz="3600" b="1" dirty="0"/>
              <a:t>  тогда над цветочной скатертью поля вновь </a:t>
            </a:r>
            <a:r>
              <a:rPr lang="ru-RU" sz="3600" b="1" dirty="0" err="1"/>
              <a:t>зас</a:t>
            </a:r>
            <a:r>
              <a:rPr lang="ru-RU" sz="3600" b="1" dirty="0"/>
              <a:t>..</a:t>
            </a:r>
            <a:r>
              <a:rPr lang="ru-RU" sz="3600" b="1" dirty="0" err="1"/>
              <a:t>яло</a:t>
            </a:r>
            <a:r>
              <a:rPr lang="ru-RU" sz="3600" b="1" dirty="0"/>
              <a:t> личико неба. В траве </a:t>
            </a:r>
            <a:r>
              <a:rPr lang="ru-RU" sz="3600" b="1" dirty="0" err="1"/>
              <a:t>застр</a:t>
            </a:r>
            <a:r>
              <a:rPr lang="ru-RU" sz="3600" b="1" dirty="0"/>
              <a:t>..</a:t>
            </a:r>
            <a:r>
              <a:rPr lang="ru-RU" sz="3600" b="1" dirty="0" err="1"/>
              <a:t>котали</a:t>
            </a:r>
            <a:r>
              <a:rPr lang="ru-RU" sz="3600" b="1" dirty="0"/>
              <a:t> кузнечики. Послышался шум д..</a:t>
            </a:r>
            <a:r>
              <a:rPr lang="ru-RU" sz="3600" b="1" dirty="0" err="1"/>
              <a:t>лёкой</a:t>
            </a:r>
            <a:r>
              <a:rPr lang="ru-RU" sz="3600" b="1" dirty="0"/>
              <a:t> сельской улицы</a:t>
            </a:r>
            <a:r>
              <a:rPr lang="ru-RU" dirty="0"/>
              <a:t>.</a:t>
            </a:r>
          </a:p>
          <a:p>
            <a:pPr algn="r">
              <a:buNone/>
            </a:pPr>
            <a:r>
              <a:rPr lang="ru-RU" sz="2200" i="1" dirty="0"/>
              <a:t>(Ф. Нестеров)</a:t>
            </a:r>
            <a:endParaRPr lang="ru-RU" sz="22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124744"/>
            <a:ext cx="8507288" cy="5001419"/>
          </a:xfrm>
        </p:spPr>
        <p:txBody>
          <a:bodyPr/>
          <a:lstStyle/>
          <a:p>
            <a:r>
              <a:rPr lang="ru-RU" b="1" i="1" dirty="0"/>
              <a:t>Я </a:t>
            </a:r>
            <a:r>
              <a:rPr lang="ru-RU" b="1" i="1" dirty="0">
                <a:solidFill>
                  <a:srgbClr val="FF0000"/>
                </a:solidFill>
              </a:rPr>
              <a:t>бы</a:t>
            </a:r>
            <a:r>
              <a:rPr lang="ru-RU" b="1" i="1" dirty="0"/>
              <a:t> выучил уроки...</a:t>
            </a:r>
            <a:endParaRPr lang="ru-RU" b="1" dirty="0"/>
          </a:p>
          <a:p>
            <a:r>
              <a:rPr lang="ru-RU" b="1" i="1" dirty="0">
                <a:solidFill>
                  <a:srgbClr val="FF0000"/>
                </a:solidFill>
              </a:rPr>
              <a:t>Вряд ли </a:t>
            </a:r>
            <a:r>
              <a:rPr lang="ru-RU" b="1" i="1" dirty="0"/>
              <a:t>конькобежец выиграет дистанцию, </a:t>
            </a:r>
            <a:r>
              <a:rPr lang="ru-RU" b="1" i="1" dirty="0">
                <a:solidFill>
                  <a:srgbClr val="FF0000"/>
                </a:solidFill>
              </a:rPr>
              <a:t>если</a:t>
            </a:r>
            <a:r>
              <a:rPr lang="ru-RU" b="1" i="1" dirty="0"/>
              <a:t> он упал на последнем круге.</a:t>
            </a:r>
            <a:endParaRPr lang="ru-RU" b="1" dirty="0"/>
          </a:p>
          <a:p>
            <a:r>
              <a:rPr lang="ru-RU" b="1" i="1" dirty="0"/>
              <a:t>Я </a:t>
            </a:r>
            <a:r>
              <a:rPr lang="ru-RU" b="1" i="1" dirty="0">
                <a:solidFill>
                  <a:srgbClr val="FF0000"/>
                </a:solidFill>
              </a:rPr>
              <a:t>не</a:t>
            </a:r>
            <a:r>
              <a:rPr lang="ru-RU" b="1" i="1" dirty="0"/>
              <a:t> хочу разочаровать тебя, дорогой читатель</a:t>
            </a:r>
            <a:r>
              <a:rPr lang="ru-RU" b="1" i="1" dirty="0" smtClean="0"/>
              <a:t>.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Какое слово выделено ошибочно? Почему?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FF0000"/>
                </a:solidFill>
              </a:rPr>
              <a:t>Запишите слово и обведите нужной фигурой.</a:t>
            </a:r>
            <a:endParaRPr lang="ru-RU" i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ru-RU" sz="2800" b="1" dirty="0">
                <a:solidFill>
                  <a:srgbClr val="FF0000"/>
                </a:solidFill>
              </a:rPr>
              <a:t>Из </a:t>
            </a:r>
            <a:r>
              <a:rPr lang="ru-RU" sz="2800" b="1" dirty="0" smtClean="0">
                <a:solidFill>
                  <a:srgbClr val="FF0000"/>
                </a:solidFill>
              </a:rPr>
              <a:t>слов </a:t>
            </a:r>
            <a:r>
              <a:rPr lang="ru-RU" sz="2800" b="1" dirty="0">
                <a:solidFill>
                  <a:srgbClr val="FF0000"/>
                </a:solidFill>
              </a:rPr>
              <a:t>выделите только служебные части речи и </a:t>
            </a:r>
            <a:r>
              <a:rPr lang="ru-RU" sz="2800" b="1" dirty="0" smtClean="0">
                <a:solidFill>
                  <a:srgbClr val="FF0000"/>
                </a:solidFill>
              </a:rPr>
              <a:t>запишите их </a:t>
            </a:r>
            <a:r>
              <a:rPr lang="ru-RU" sz="2800" b="1" dirty="0">
                <a:solidFill>
                  <a:srgbClr val="FF0000"/>
                </a:solidFill>
              </a:rPr>
              <a:t>по трём столбикам: союзы, предлоги, частицы.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b="1" dirty="0"/>
              <a:t>Пусть, слева, о, только, но, она, чтобы, иди, в продолжение, около, вот, бы, ни, из-под, или, кто, вовсе, пускай, если, для, зато, даже, внизу, чтя, будучи, давай, вследствие, не, и, ваш, тот, ведомый, да.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260648"/>
            <a:ext cx="8507288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Запишите предложения с частицами и обведите их нужной фигурой. </a:t>
            </a:r>
            <a:endParaRPr lang="ru-RU" sz="28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/>
              <a:t>1. … самая маленькая ложь приводила его в смущение. </a:t>
            </a:r>
            <a:r>
              <a:rPr lang="ru-RU" i="1" dirty="0"/>
              <a:t>(Катаев)</a:t>
            </a:r>
            <a:r>
              <a:rPr lang="ru-RU" dirty="0"/>
              <a:t> 2. … … не так! 3. Долго … ездили, куда? </a:t>
            </a:r>
            <a:r>
              <a:rPr lang="ru-RU" i="1" dirty="0"/>
              <a:t>(Пушкин)</a:t>
            </a:r>
            <a:r>
              <a:rPr lang="ru-RU" dirty="0"/>
              <a:t> 4. Вам … не понравился наш обед? 5. … так давно танк стоит и следы успела замести метель? </a:t>
            </a:r>
            <a:r>
              <a:rPr lang="ru-RU" i="1" dirty="0"/>
              <a:t>(Кожевников)</a:t>
            </a:r>
            <a:r>
              <a:rPr lang="ru-RU" dirty="0"/>
              <a:t> 6. … здравствует солнце, … скроется тьма! </a:t>
            </a:r>
            <a:r>
              <a:rPr lang="ru-RU" i="1" dirty="0"/>
              <a:t>(Пушкин)</a:t>
            </a:r>
            <a:r>
              <a:rPr lang="ru-RU" dirty="0"/>
              <a:t> 7. Благополучие всех – … наша цель.</a:t>
            </a:r>
          </a:p>
          <a:p>
            <a:pPr>
              <a:buNone/>
            </a:pPr>
            <a:r>
              <a:rPr lang="ru-RU" b="1" i="1" dirty="0">
                <a:solidFill>
                  <a:srgbClr val="FF0000"/>
                </a:solidFill>
              </a:rPr>
              <a:t>Ответы:</a:t>
            </a:r>
            <a:r>
              <a:rPr lang="ru-RU" b="1" dirty="0">
                <a:solidFill>
                  <a:srgbClr val="FF0000"/>
                </a:solidFill>
              </a:rPr>
              <a:t> даже, как бы, ль, разве, неужели, да, вот.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393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Здравствуйте!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 завтра!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Frontime</dc:creator>
  <cp:lastModifiedBy>Татьяна</cp:lastModifiedBy>
  <cp:revision>11</cp:revision>
  <dcterms:created xsi:type="dcterms:W3CDTF">2015-03-08T09:10:17Z</dcterms:created>
  <dcterms:modified xsi:type="dcterms:W3CDTF">2020-04-08T03:09:51Z</dcterms:modified>
</cp:coreProperties>
</file>