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F904-2EFD-4482-B516-286945ED56B9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05C4E-6EE2-4D29-95AD-1C557DCA7C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F904-2EFD-4482-B516-286945ED56B9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05C4E-6EE2-4D29-95AD-1C557DCA7C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F904-2EFD-4482-B516-286945ED56B9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05C4E-6EE2-4D29-95AD-1C557DCA7C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F904-2EFD-4482-B516-286945ED56B9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05C4E-6EE2-4D29-95AD-1C557DCA7C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F904-2EFD-4482-B516-286945ED56B9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05C4E-6EE2-4D29-95AD-1C557DCA7C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F904-2EFD-4482-B516-286945ED56B9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05C4E-6EE2-4D29-95AD-1C557DCA7C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F904-2EFD-4482-B516-286945ED56B9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05C4E-6EE2-4D29-95AD-1C557DCA7C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F904-2EFD-4482-B516-286945ED56B9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05C4E-6EE2-4D29-95AD-1C557DCA7C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F904-2EFD-4482-B516-286945ED56B9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05C4E-6EE2-4D29-95AD-1C557DCA7C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F904-2EFD-4482-B516-286945ED56B9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05C4E-6EE2-4D29-95AD-1C557DCA7C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F904-2EFD-4482-B516-286945ED56B9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05C4E-6EE2-4D29-95AD-1C557DCA7C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2F904-2EFD-4482-B516-286945ED56B9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05C4E-6EE2-4D29-95AD-1C557DCA7C7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Содержимое 3" descr="i (1)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38200" y="609600"/>
            <a:ext cx="7772400" cy="5516563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Терпение и труд все перетрут. </a:t>
            </a:r>
          </a:p>
          <a:p>
            <a:r>
              <a:rPr lang="ru-RU" b="1" dirty="0"/>
              <a:t>Тяжело в учении – легко в бою.</a:t>
            </a:r>
            <a:r>
              <a:rPr lang="ru-RU" b="1" i="1" dirty="0"/>
              <a:t> (Суворов.) </a:t>
            </a:r>
            <a:endParaRPr lang="ru-RU" b="1" dirty="0"/>
          </a:p>
          <a:p>
            <a:r>
              <a:rPr lang="ru-RU" b="1" dirty="0"/>
              <a:t>Не разбивши яйца, не сделаешь яичницы. </a:t>
            </a:r>
          </a:p>
          <a:p>
            <a:r>
              <a:rPr lang="ru-RU" b="1" dirty="0"/>
              <a:t>Не для школы, а для жизни учимся.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620688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1.Тезис</a:t>
            </a:r>
            <a:r>
              <a:rPr lang="ru-RU" b="1" dirty="0"/>
              <a:t>.</a:t>
            </a:r>
            <a:endParaRPr lang="ru-RU" dirty="0"/>
          </a:p>
          <a:p>
            <a:pPr>
              <a:buNone/>
            </a:pPr>
            <a:r>
              <a:rPr lang="ru-RU" i="1" dirty="0"/>
              <a:t>Чтобы стать чемпионом по …</a:t>
            </a:r>
            <a:endParaRPr lang="ru-RU" dirty="0"/>
          </a:p>
          <a:p>
            <a:pPr>
              <a:buNone/>
            </a:pPr>
            <a:r>
              <a:rPr lang="ru-RU" dirty="0"/>
              <a:t> </a:t>
            </a:r>
          </a:p>
          <a:p>
            <a:pPr>
              <a:buNone/>
            </a:pPr>
            <a:r>
              <a:rPr lang="ru-RU" b="1" dirty="0" smtClean="0"/>
              <a:t>2.Обоснование</a:t>
            </a:r>
            <a:r>
              <a:rPr lang="ru-RU" b="1" dirty="0"/>
              <a:t>.</a:t>
            </a:r>
            <a:endParaRPr lang="ru-RU" dirty="0"/>
          </a:p>
          <a:p>
            <a:r>
              <a:rPr lang="ru-RU" dirty="0"/>
              <a:t>Аргумент 1.</a:t>
            </a:r>
          </a:p>
          <a:p>
            <a:r>
              <a:rPr lang="ru-RU" dirty="0"/>
              <a:t>Аргумент 2.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pPr>
              <a:buNone/>
            </a:pPr>
            <a:r>
              <a:rPr lang="ru-RU" b="1" dirty="0" smtClean="0"/>
              <a:t>3. Вывод</a:t>
            </a:r>
            <a:r>
              <a:rPr lang="ru-RU" b="1" dirty="0"/>
              <a:t>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Содержимое 3" descr="i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295400" y="457200"/>
            <a:ext cx="5334000" cy="58674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4000" b="1" smtClean="0">
                <a:solidFill>
                  <a:srgbClr val="FF3300"/>
                </a:solidFill>
              </a:rPr>
              <a:t>1. Формулировка проблемы.</a:t>
            </a:r>
            <a:r>
              <a:rPr lang="ru-RU" sz="4000" smtClean="0">
                <a:solidFill>
                  <a:srgbClr val="FF3300"/>
                </a:solidFill>
              </a:rPr>
              <a:t> </a:t>
            </a:r>
            <a:br>
              <a:rPr lang="ru-RU" sz="4000" smtClean="0">
                <a:solidFill>
                  <a:srgbClr val="FF3300"/>
                </a:solidFill>
              </a:rPr>
            </a:br>
            <a:endParaRPr lang="ru-RU" sz="4000" smtClean="0">
              <a:solidFill>
                <a:srgbClr val="FF3300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5800" cy="49831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smtClean="0"/>
              <a:t/>
            </a:r>
            <a:br>
              <a:rPr lang="ru-RU" sz="2000" smtClean="0"/>
            </a:br>
            <a:r>
              <a:rPr lang="ru-RU" sz="2400" smtClean="0"/>
              <a:t>• Среди множества проблем современности особенно актуальной остаётся… </a:t>
            </a:r>
            <a:br>
              <a:rPr lang="ru-RU" sz="2400" smtClean="0"/>
            </a:br>
            <a:endParaRPr lang="ru-RU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smtClean="0"/>
              <a:t>    • Именно этот вопрос, который не может не беспокоить современного человека, затрагивает… 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smtClean="0"/>
              <a:t/>
            </a:r>
            <a:br>
              <a:rPr lang="ru-RU" sz="2400" smtClean="0"/>
            </a:br>
            <a:r>
              <a:rPr lang="ru-RU" sz="2400" smtClean="0"/>
              <a:t>• Следует отметить, что данная проблема существует давно, однако актуальна она и в наши дни.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smtClean="0"/>
              <a:t> </a:t>
            </a:r>
            <a:br>
              <a:rPr lang="ru-RU" sz="2400" smtClean="0"/>
            </a:br>
            <a:r>
              <a:rPr lang="ru-RU" sz="2400" smtClean="0"/>
              <a:t>• И меня, жителя современного общества (современной России), этот вопрос не может не волновать.</a:t>
            </a:r>
            <a:br>
              <a:rPr lang="ru-RU" sz="2400" smtClean="0"/>
            </a:br>
            <a:r>
              <a:rPr lang="ru-RU" sz="2400" smtClean="0"/>
              <a:t/>
            </a:r>
            <a:br>
              <a:rPr lang="ru-RU" sz="2400" smtClean="0"/>
            </a:br>
            <a:r>
              <a:rPr lang="ru-RU" sz="2400" smtClean="0"/>
              <a:t/>
            </a:r>
            <a:br>
              <a:rPr lang="ru-RU" sz="2400" smtClean="0"/>
            </a:br>
            <a:endParaRPr lang="ru-RU" sz="24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200" b="1" smtClean="0">
                <a:solidFill>
                  <a:srgbClr val="FF3300"/>
                </a:solidFill>
              </a:rPr>
              <a:t>4. Комментарий к авторской позиции. </a:t>
            </a:r>
            <a:r>
              <a:rPr lang="ru-RU" sz="4000" smtClean="0"/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839200" cy="5638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800" smtClean="0"/>
              <a:t>      </a:t>
            </a:r>
            <a:r>
              <a:rPr lang="ru-RU" sz="2000" smtClean="0"/>
              <a:t>• Мне близка тревога (волнение, беспокойство) автора, так как… </a:t>
            </a:r>
            <a:br>
              <a:rPr lang="ru-RU" sz="2000" smtClean="0"/>
            </a:br>
            <a:r>
              <a:rPr lang="ru-RU" sz="2000" smtClean="0"/>
              <a:t>• Я согласен с… в том, что… </a:t>
            </a:r>
            <a:br>
              <a:rPr lang="ru-RU" sz="2000" smtClean="0"/>
            </a:br>
            <a:r>
              <a:rPr lang="ru-RU" sz="2000" smtClean="0"/>
              <a:t>• С мнением автора трудно не согласиться, так как… </a:t>
            </a:r>
            <a:br>
              <a:rPr lang="ru-RU" sz="2000" smtClean="0"/>
            </a:br>
            <a:r>
              <a:rPr lang="ru-RU" sz="2000" smtClean="0"/>
              <a:t>• Я полностью разделяю его точку зрения, во-первых, потому, что… во-вторых… </a:t>
            </a:r>
            <a:br>
              <a:rPr lang="ru-RU" sz="2000" smtClean="0"/>
            </a:br>
            <a:r>
              <a:rPr lang="ru-RU" sz="2000" smtClean="0"/>
              <a:t>• Общеизвестно, что… Совершенно очевиден, на мой взгляд, тот факт, что… Мне кажется / представляется… Действительно, … </a:t>
            </a:r>
            <a:br>
              <a:rPr lang="ru-RU" sz="2000" smtClean="0"/>
            </a:br>
            <a:r>
              <a:rPr lang="ru-RU" sz="2000" smtClean="0"/>
              <a:t>• Доказательства высказанной мысли можно найти как в художественной литературе, так и в жизни. </a:t>
            </a:r>
            <a:br>
              <a:rPr lang="ru-RU" sz="2000" smtClean="0"/>
            </a:br>
            <a:r>
              <a:rPr lang="ru-RU" sz="2000" smtClean="0"/>
              <a:t>• Подтвердить обоснованность своего мнения я могу, опираясь на… </a:t>
            </a:r>
            <a:br>
              <a:rPr lang="ru-RU" sz="2000" smtClean="0"/>
            </a:br>
            <a:r>
              <a:rPr lang="ru-RU" sz="2000" smtClean="0"/>
              <a:t>• Мой небогатый пока жизненный опыт свидетельствует… </a:t>
            </a:r>
            <a:br>
              <a:rPr lang="ru-RU" sz="2000" smtClean="0"/>
            </a:br>
            <a:r>
              <a:rPr lang="ru-RU" sz="2000" smtClean="0"/>
              <a:t>• В качестве убедительного доказательства / аргумента можно также привести судьбу героя известного произведения … классика отечественной (зарубежной) литературы… </a:t>
            </a:r>
            <a:br>
              <a:rPr lang="ru-RU" sz="2000" smtClean="0"/>
            </a:br>
            <a:r>
              <a:rPr lang="ru-RU" sz="2000" smtClean="0"/>
              <a:t>• Похожая ситуация рассматривается также писателем… в произведении… </a:t>
            </a:r>
            <a:br>
              <a:rPr lang="ru-RU" sz="2000" smtClean="0"/>
            </a:br>
            <a:r>
              <a:rPr lang="ru-RU" sz="2000" smtClean="0"/>
              <a:t>• В эпизоде… герой проявляет такие качества, как… / оказывается в ситуации жизненного выбора… </a:t>
            </a:r>
            <a:br>
              <a:rPr lang="ru-RU" sz="2000" smtClean="0"/>
            </a:br>
            <a:r>
              <a:rPr lang="ru-RU" sz="2000" smtClean="0"/>
              <a:t>• Судьба героя / сюжет произведения / размышления писателя заставляют задуматься над… / прийти к выводу о том, что… </a:t>
            </a:r>
            <a:br>
              <a:rPr lang="ru-RU" sz="2000" smtClean="0"/>
            </a:br>
            <a:r>
              <a:rPr lang="ru-RU" sz="2000" smtClean="0"/>
              <a:t/>
            </a:r>
            <a:br>
              <a:rPr lang="ru-RU" sz="2000" smtClean="0"/>
            </a:br>
            <a:endParaRPr lang="ru-RU" sz="20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68</Words>
  <Application>Microsoft Office PowerPoint</Application>
  <PresentationFormat>Экран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1. Формулировка проблемы.  </vt:lpstr>
      <vt:lpstr>4. Комментарий к авторской позиции.  </vt:lpstr>
    </vt:vector>
  </TitlesOfParts>
  <Company>THK-BP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SandBox</cp:lastModifiedBy>
  <cp:revision>2</cp:revision>
  <dcterms:created xsi:type="dcterms:W3CDTF">2019-04-04T19:20:49Z</dcterms:created>
  <dcterms:modified xsi:type="dcterms:W3CDTF">2020-04-07T08:28:58Z</dcterms:modified>
</cp:coreProperties>
</file>