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C137-A5BB-47F5-AAC1-4DA025D8E662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CF6DB-2180-4E13-A574-D00AFB5221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C137-A5BB-47F5-AAC1-4DA025D8E662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CF6DB-2180-4E13-A574-D00AFB5221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C137-A5BB-47F5-AAC1-4DA025D8E662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CF6DB-2180-4E13-A574-D00AFB5221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CE3E3-B5F8-483B-B681-1C20769734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C137-A5BB-47F5-AAC1-4DA025D8E662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CF6DB-2180-4E13-A574-D00AFB5221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C137-A5BB-47F5-AAC1-4DA025D8E662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CF6DB-2180-4E13-A574-D00AFB5221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C137-A5BB-47F5-AAC1-4DA025D8E662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CF6DB-2180-4E13-A574-D00AFB5221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C137-A5BB-47F5-AAC1-4DA025D8E662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CF6DB-2180-4E13-A574-D00AFB5221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C137-A5BB-47F5-AAC1-4DA025D8E662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CF6DB-2180-4E13-A574-D00AFB5221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C137-A5BB-47F5-AAC1-4DA025D8E662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CF6DB-2180-4E13-A574-D00AFB5221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C137-A5BB-47F5-AAC1-4DA025D8E662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CF6DB-2180-4E13-A574-D00AFB5221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C137-A5BB-47F5-AAC1-4DA025D8E662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CF6DB-2180-4E13-A574-D00AFB5221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3C137-A5BB-47F5-AAC1-4DA025D8E662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CF6DB-2180-4E13-A574-D00AFB52210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0"/>
          <a:ext cx="9144001" cy="6902653"/>
        </p:xfrm>
        <a:graphic>
          <a:graphicData uri="http://schemas.openxmlformats.org/drawingml/2006/table">
            <a:tbl>
              <a:tblPr/>
              <a:tblGrid>
                <a:gridCol w="3048001"/>
                <a:gridCol w="3276599"/>
                <a:gridCol w="2819401"/>
              </a:tblGrid>
              <a:tr h="436985">
                <a:tc>
                  <a:txBody>
                    <a:bodyPr/>
                    <a:lstStyle/>
                    <a:p>
                      <a:r>
                        <a:rPr lang="ru-RU" sz="2800" b="1" u="sng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Слитно</a:t>
                      </a:r>
                      <a:endParaRPr lang="ru-RU" sz="2800" u="sng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marL="54919" marR="54919" marT="27459" marB="274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79388" indent="-179388"/>
                      <a:r>
                        <a:rPr lang="ru-RU" sz="2800" b="1" u="non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   Раздельно</a:t>
                      </a:r>
                      <a:endParaRPr lang="ru-RU" sz="2800" u="none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marL="54919" marR="54919" marT="27459" marB="274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ru-RU" sz="2400" b="1" dirty="0" smtClean="0"/>
                        <a:t>    </a:t>
                      </a:r>
                      <a:r>
                        <a:rPr lang="ru-RU" sz="2800" b="1" u="sng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Д</a:t>
                      </a:r>
                      <a:r>
                        <a:rPr lang="ru-RU" sz="2800" b="1" u="sng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ефис</a:t>
                      </a:r>
                      <a:endParaRPr lang="ru-RU" sz="2800" u="sng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marL="54919" marR="54919" marT="27459" marB="274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21015">
                <a:tc>
                  <a:txBody>
                    <a:bodyPr/>
                    <a:lstStyle/>
                    <a:p>
                      <a:r>
                        <a:rPr lang="ru-RU" sz="2000" i="1" dirty="0"/>
                        <a:t>Несмотря </a:t>
                      </a:r>
                      <a:r>
                        <a:rPr lang="ru-RU" sz="2000" i="1" dirty="0" smtClean="0"/>
                        <a:t>на</a:t>
                      </a:r>
                      <a:r>
                        <a:rPr lang="ru-RU" sz="2000" i="1" baseline="0" dirty="0" smtClean="0"/>
                        <a:t> </a:t>
                      </a:r>
                      <a:r>
                        <a:rPr lang="ru-RU" sz="2000" dirty="0" smtClean="0"/>
                        <a:t>(погоду</a:t>
                      </a:r>
                      <a:r>
                        <a:rPr lang="ru-RU" sz="2000" dirty="0"/>
                        <a:t>)</a:t>
                      </a:r>
                      <a:br>
                        <a:rPr lang="ru-RU" sz="2000" dirty="0"/>
                      </a:br>
                      <a:r>
                        <a:rPr lang="ru-RU" sz="2000" i="1" dirty="0"/>
                        <a:t>Невзирая на </a:t>
                      </a:r>
                      <a:r>
                        <a:rPr lang="ru-RU" sz="2000" dirty="0"/>
                        <a:t>(лица)</a:t>
                      </a:r>
                      <a:br>
                        <a:rPr lang="ru-RU" sz="2000" dirty="0"/>
                      </a:br>
                      <a:r>
                        <a:rPr lang="ru-RU" sz="2000" i="1" dirty="0"/>
                        <a:t>Вместо</a:t>
                      </a:r>
                      <a:r>
                        <a:rPr lang="ru-RU" sz="2000" dirty="0"/>
                        <a:t> (друга)</a:t>
                      </a:r>
                      <a:br>
                        <a:rPr lang="ru-RU" sz="2000" dirty="0"/>
                      </a:br>
                      <a:r>
                        <a:rPr lang="ru-RU" sz="2000" i="1" dirty="0"/>
                        <a:t>Вроде </a:t>
                      </a:r>
                      <a:r>
                        <a:rPr lang="ru-RU" sz="2000" dirty="0"/>
                        <a:t>(тебя)</a:t>
                      </a:r>
                      <a:br>
                        <a:rPr lang="ru-RU" sz="2000" dirty="0"/>
                      </a:br>
                      <a:r>
                        <a:rPr lang="ru-RU" sz="2000" i="1" dirty="0"/>
                        <a:t>Вследствие</a:t>
                      </a:r>
                      <a:r>
                        <a:rPr lang="ru-RU" sz="2000" dirty="0"/>
                        <a:t> (аварии)</a:t>
                      </a:r>
                      <a:br>
                        <a:rPr lang="ru-RU" sz="2000" dirty="0"/>
                      </a:br>
                      <a:r>
                        <a:rPr lang="ru-RU" sz="2000" i="1" dirty="0"/>
                        <a:t>Навстречу </a:t>
                      </a:r>
                      <a:r>
                        <a:rPr lang="ru-RU" sz="2000" dirty="0"/>
                        <a:t>(гостям)</a:t>
                      </a:r>
                      <a:r>
                        <a:rPr lang="ru-RU" sz="2000" i="1" dirty="0"/>
                        <a:t/>
                      </a:r>
                      <a:br>
                        <a:rPr lang="ru-RU" sz="2000" i="1" dirty="0"/>
                      </a:br>
                      <a:r>
                        <a:rPr lang="ru-RU" sz="2000" i="1" dirty="0"/>
                        <a:t>Наподобие </a:t>
                      </a:r>
                      <a:r>
                        <a:rPr lang="ru-RU" sz="2000" dirty="0"/>
                        <a:t>(шара)</a:t>
                      </a:r>
                      <a:br>
                        <a:rPr lang="ru-RU" sz="2000" dirty="0"/>
                      </a:br>
                      <a:r>
                        <a:rPr lang="ru-RU" sz="2000" i="1" dirty="0"/>
                        <a:t>Насчет </a:t>
                      </a:r>
                      <a:r>
                        <a:rPr lang="ru-RU" sz="2000" dirty="0"/>
                        <a:t>(изложения)</a:t>
                      </a:r>
                      <a:br>
                        <a:rPr lang="ru-RU" sz="2000" dirty="0"/>
                      </a:br>
                      <a:r>
                        <a:rPr lang="ru-RU" sz="2000" i="1" dirty="0"/>
                        <a:t>Сверх </a:t>
                      </a:r>
                      <a:r>
                        <a:rPr lang="ru-RU" sz="2000" dirty="0"/>
                        <a:t>(ожидания)</a:t>
                      </a:r>
                      <a:br>
                        <a:rPr lang="ru-RU" sz="2000" dirty="0"/>
                      </a:br>
                      <a:r>
                        <a:rPr lang="ru-RU" sz="2000" i="1" dirty="0"/>
                        <a:t>Ввиду</a:t>
                      </a:r>
                      <a:r>
                        <a:rPr lang="ru-RU" sz="2000" dirty="0"/>
                        <a:t> (отъезда</a:t>
                      </a:r>
                      <a:r>
                        <a:rPr lang="ru-RU" sz="2000" dirty="0" smtClean="0"/>
                        <a:t>)</a:t>
                      </a:r>
                    </a:p>
                    <a:p>
                      <a:r>
                        <a:rPr lang="ru-RU" sz="2400" dirty="0" smtClean="0"/>
                        <a:t>(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</a:rPr>
                        <a:t>но</a:t>
                      </a:r>
                      <a:r>
                        <a:rPr lang="ru-RU" sz="2400" b="1" dirty="0"/>
                        <a:t>:</a:t>
                      </a:r>
                      <a:r>
                        <a:rPr lang="ru-RU" sz="2400" dirty="0"/>
                        <a:t> </a:t>
                      </a:r>
                      <a:r>
                        <a:rPr lang="ru-RU" sz="2400" b="0" i="1" dirty="0"/>
                        <a:t>иметь в виду</a:t>
                      </a:r>
                      <a:r>
                        <a:rPr lang="ru-RU" sz="2400" dirty="0" smtClean="0"/>
                        <a:t>)</a:t>
                      </a:r>
                    </a:p>
                    <a:p>
                      <a:r>
                        <a:rPr lang="ru-RU" sz="2400" dirty="0" smtClean="0"/>
                        <a:t>впоследствии</a:t>
                      </a:r>
                      <a:endParaRPr lang="ru-RU" sz="2400" dirty="0"/>
                    </a:p>
                  </a:txBody>
                  <a:tcPr marL="54919" marR="54919" marT="27459" marB="274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79388" indent="0"/>
                      <a:r>
                        <a:rPr lang="ru-RU" sz="2000" i="1" dirty="0"/>
                        <a:t>В течение </a:t>
                      </a:r>
                      <a:r>
                        <a:rPr lang="ru-RU" sz="2000" dirty="0"/>
                        <a:t>(года)</a:t>
                      </a:r>
                      <a:br>
                        <a:rPr lang="ru-RU" sz="2000" dirty="0"/>
                      </a:br>
                      <a:r>
                        <a:rPr lang="ru-RU" sz="1800" i="1" dirty="0"/>
                        <a:t>В </a:t>
                      </a:r>
                      <a:r>
                        <a:rPr lang="ru-RU" sz="1800" i="1" dirty="0" smtClean="0"/>
                        <a:t>заключение</a:t>
                      </a:r>
                      <a:r>
                        <a:rPr lang="ru-RU" sz="1800" dirty="0" smtClean="0"/>
                        <a:t>(доклада)</a:t>
                      </a:r>
                      <a:r>
                        <a:rPr lang="ru-RU" sz="2000" dirty="0"/>
                        <a:t/>
                      </a:r>
                      <a:br>
                        <a:rPr lang="ru-RU" sz="2000" dirty="0"/>
                      </a:br>
                      <a:r>
                        <a:rPr lang="ru-RU" sz="2000" i="1" dirty="0"/>
                        <a:t>В продолжение </a:t>
                      </a:r>
                      <a:r>
                        <a:rPr lang="ru-RU" sz="2000" dirty="0"/>
                        <a:t>(часа)</a:t>
                      </a:r>
                      <a:r>
                        <a:rPr lang="ru-RU" sz="2000" i="1" dirty="0"/>
                        <a:t/>
                      </a:r>
                      <a:br>
                        <a:rPr lang="ru-RU" sz="2000" i="1" dirty="0"/>
                      </a:br>
                      <a:r>
                        <a:rPr lang="ru-RU" sz="2000" i="1" dirty="0"/>
                        <a:t>В отличие </a:t>
                      </a:r>
                      <a:r>
                        <a:rPr lang="ru-RU" sz="2000" dirty="0"/>
                        <a:t>(от других)</a:t>
                      </a:r>
                      <a:br>
                        <a:rPr lang="ru-RU" sz="2000" dirty="0"/>
                      </a:br>
                      <a:r>
                        <a:rPr lang="ru-RU" sz="2000" i="1" dirty="0"/>
                        <a:t>В виде </a:t>
                      </a:r>
                      <a:r>
                        <a:rPr lang="ru-RU" sz="2000" dirty="0"/>
                        <a:t>(полукруга)</a:t>
                      </a:r>
                      <a:br>
                        <a:rPr lang="ru-RU" sz="2000" dirty="0"/>
                      </a:br>
                      <a:r>
                        <a:rPr lang="ru-RU" sz="2000" i="1" dirty="0"/>
                        <a:t>В </a:t>
                      </a:r>
                      <a:r>
                        <a:rPr lang="ru-RU" sz="2000" i="1" dirty="0" smtClean="0"/>
                        <a:t>связи</a:t>
                      </a:r>
                      <a:r>
                        <a:rPr lang="ru-RU" sz="2000" dirty="0" smtClean="0"/>
                        <a:t>(с</a:t>
                      </a:r>
                      <a:r>
                        <a:rPr lang="ru-RU" sz="2000" dirty="0"/>
                        <a:t> трудностями)</a:t>
                      </a:r>
                      <a:br>
                        <a:rPr lang="ru-RU" sz="2000" dirty="0"/>
                      </a:br>
                      <a:r>
                        <a:rPr lang="ru-RU" sz="2000" i="1" dirty="0"/>
                        <a:t>За счет </a:t>
                      </a:r>
                      <a:r>
                        <a:rPr lang="ru-RU" sz="2000" dirty="0"/>
                        <a:t>(</a:t>
                      </a:r>
                      <a:r>
                        <a:rPr lang="ru-RU" sz="2000" dirty="0" smtClean="0"/>
                        <a:t>своего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dirty="0" smtClean="0"/>
                        <a:t>времени</a:t>
                      </a:r>
                      <a:r>
                        <a:rPr lang="ru-RU" sz="2000" dirty="0"/>
                        <a:t>)</a:t>
                      </a:r>
                      <a:br>
                        <a:rPr lang="ru-RU" sz="2000" dirty="0"/>
                      </a:br>
                      <a:r>
                        <a:rPr lang="ru-RU" sz="2000" i="1" dirty="0"/>
                        <a:t>В целях </a:t>
                      </a:r>
                      <a:r>
                        <a:rPr lang="ru-RU" sz="2000" dirty="0"/>
                        <a:t>(получения прибыли)</a:t>
                      </a:r>
                      <a:br>
                        <a:rPr lang="ru-RU" sz="2000" dirty="0"/>
                      </a:br>
                      <a:r>
                        <a:rPr lang="ru-RU" sz="2000" i="1" dirty="0"/>
                        <a:t>В силу </a:t>
                      </a:r>
                      <a:r>
                        <a:rPr lang="ru-RU" sz="2000" dirty="0"/>
                        <a:t>(сложностей</a:t>
                      </a:r>
                      <a:r>
                        <a:rPr lang="ru-RU" sz="2000" dirty="0" smtClean="0"/>
                        <a:t>)</a:t>
                      </a:r>
                    </a:p>
                    <a:p>
                      <a:pPr marL="179388" indent="0"/>
                      <a:r>
                        <a:rPr lang="ru-RU" sz="2000" i="1" dirty="0" smtClean="0"/>
                        <a:t>По причине</a:t>
                      </a:r>
                    </a:p>
                    <a:p>
                      <a:pPr marL="179388" indent="0"/>
                      <a:r>
                        <a:rPr lang="ru-RU" sz="2000" i="1" dirty="0" smtClean="0"/>
                        <a:t>По мере</a:t>
                      </a:r>
                    </a:p>
                    <a:p>
                      <a:pPr marL="179388" indent="0"/>
                      <a:r>
                        <a:rPr lang="ru-RU" sz="2400" dirty="0"/>
                        <a:t/>
                      </a:r>
                      <a:br>
                        <a:rPr lang="ru-RU" sz="2400" dirty="0"/>
                      </a:br>
                      <a:endParaRPr lang="ru-RU" sz="1800" dirty="0"/>
                    </a:p>
                  </a:txBody>
                  <a:tcPr marL="54919" marR="54919" marT="27459" marB="274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25475" indent="0"/>
                      <a:r>
                        <a:rPr lang="ru-RU" sz="2400" b="1" i="1" dirty="0"/>
                        <a:t>Из-за </a:t>
                      </a:r>
                      <a:r>
                        <a:rPr lang="ru-RU" sz="2400" b="1" dirty="0"/>
                        <a:t>(дождей)</a:t>
                      </a:r>
                      <a:br>
                        <a:rPr lang="ru-RU" sz="2400" b="1" dirty="0"/>
                      </a:br>
                      <a:r>
                        <a:rPr lang="ru-RU" sz="2400" b="1" i="1" dirty="0"/>
                        <a:t>Из-под </a:t>
                      </a:r>
                      <a:r>
                        <a:rPr lang="ru-RU" sz="2400" b="1" dirty="0"/>
                        <a:t>(земли)</a:t>
                      </a:r>
                      <a:br>
                        <a:rPr lang="ru-RU" sz="2400" b="1" dirty="0"/>
                      </a:br>
                      <a:r>
                        <a:rPr lang="ru-RU" sz="2400" b="1" i="1" dirty="0"/>
                        <a:t>По-над </a:t>
                      </a:r>
                      <a:r>
                        <a:rPr lang="ru-RU" sz="2400" b="1" dirty="0"/>
                        <a:t>(речкой</a:t>
                      </a:r>
                      <a:r>
                        <a:rPr lang="ru-RU" sz="2400" b="1" dirty="0" smtClean="0"/>
                        <a:t>)</a:t>
                      </a:r>
                    </a:p>
                    <a:p>
                      <a:pPr marL="625475" indent="0"/>
                      <a:r>
                        <a:rPr lang="ru-RU" sz="2400" b="1" dirty="0" smtClean="0"/>
                        <a:t> По-за</a:t>
                      </a:r>
                    </a:p>
                    <a:p>
                      <a:pPr marL="625475" indent="0"/>
                      <a:r>
                        <a:rPr lang="ru-RU" sz="2400" b="1" dirty="0" smtClean="0"/>
                        <a:t> По-под</a:t>
                      </a:r>
                      <a:endParaRPr lang="ru-RU" sz="2400" b="1" dirty="0"/>
                    </a:p>
                  </a:txBody>
                  <a:tcPr marL="54919" marR="54919" marT="27459" marB="274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smtClean="0"/>
              <a:t>Правописание производных предлогов.</a:t>
            </a:r>
          </a:p>
        </p:txBody>
      </p:sp>
      <p:graphicFrame>
        <p:nvGraphicFramePr>
          <p:cNvPr id="10263" name="Group 23"/>
          <p:cNvGraphicFramePr>
            <a:graphicFrameLocks noGrp="1"/>
          </p:cNvGraphicFramePr>
          <p:nvPr/>
        </p:nvGraphicFramePr>
        <p:xfrm>
          <a:off x="214282" y="1285860"/>
          <a:ext cx="8643998" cy="4191000"/>
        </p:xfrm>
        <a:graphic>
          <a:graphicData uri="http://schemas.openxmlformats.org/drawingml/2006/table">
            <a:tbl>
              <a:tblPr/>
              <a:tblGrid>
                <a:gridCol w="4322883"/>
                <a:gridCol w="4321115"/>
              </a:tblGrid>
              <a:tr h="803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Arial" charset="0"/>
                        </a:rPr>
                        <a:t>Слитно</a:t>
                      </a:r>
                      <a:endParaRPr kumimoji="0" lang="ru-RU" sz="2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Arial" charset="0"/>
                        </a:rPr>
                        <a:t>Раздельно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7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</a:rPr>
                        <a:t>вследствие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</a:rPr>
                        <a:t>=по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</a:rPr>
                        <a:t> причине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</a:rPr>
                        <a:t>вроде        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</a:rPr>
                        <a:t>=подобно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</a:rPr>
                        <a:t>наподобие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</a:rPr>
                        <a:t>=подобно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</a:rPr>
                        <a:t>вместо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</a:rPr>
                        <a:t>=за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</a:rPr>
                        <a:t>насчет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</a:rPr>
                        <a:t>=о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</a:rPr>
                        <a:t>ввиду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</a:rPr>
                        <a:t>=из-за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</a:rPr>
                        <a:t>несмотря на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</a:rPr>
                        <a:t>=вопреки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</a:rPr>
                        <a:t>в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</a:rPr>
                        <a:t>течение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</a:rPr>
                        <a:t>= в продолжение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</a:rPr>
                        <a:t>в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</a:rPr>
                        <a:t>целях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</a:rPr>
                        <a:t>= для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</a:rPr>
                        <a:t>со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</a:rPr>
                        <a:t>стороны 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</a:rPr>
                        <a:t>= от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</a:rPr>
                        <a:t>по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</a:rPr>
                        <a:t>причине  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</a:rPr>
                        <a:t>= для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</a:rPr>
                        <a:t>в заключение = в итоге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88" name="AutoShape 32"/>
          <p:cNvSpPr>
            <a:spLocks noGrp="1" noChangeArrowheads="1"/>
          </p:cNvSpPr>
          <p:nvPr>
            <p:ph type="title"/>
          </p:nvPr>
        </p:nvSpPr>
        <p:spPr>
          <a:xfrm>
            <a:off x="2857488" y="428604"/>
            <a:ext cx="3357586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dirty="0" smtClean="0"/>
              <a:t>                   Различайте!</a:t>
            </a:r>
          </a:p>
        </p:txBody>
      </p:sp>
      <p:graphicFrame>
        <p:nvGraphicFramePr>
          <p:cNvPr id="70693" name="Group 37"/>
          <p:cNvGraphicFramePr>
            <a:graphicFrameLocks noGrp="1"/>
          </p:cNvGraphicFramePr>
          <p:nvPr>
            <p:ph idx="1"/>
          </p:nvPr>
        </p:nvGraphicFramePr>
        <p:xfrm>
          <a:off x="0" y="2209800"/>
          <a:ext cx="9144000" cy="4648200"/>
        </p:xfrm>
        <a:graphic>
          <a:graphicData uri="http://schemas.openxmlformats.org/drawingml/2006/table">
            <a:tbl>
              <a:tblPr/>
              <a:tblGrid>
                <a:gridCol w="4572000"/>
                <a:gridCol w="4572000"/>
              </a:tblGrid>
              <a:tr h="533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Предлоги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Другие части речи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48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Учиться 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в течение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года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Остаться 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вследствие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непогоды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Ехать 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в продолжение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часа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Говорить 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насчет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похода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Пойти 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вместо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друга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Не успеть 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ввиду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опоздания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Сделать, 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несмотря на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трудности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Повороты 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в течении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реки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В следствии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 делу о краже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Читайте 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в продолжении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романа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Перевести 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на счет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 банке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Успеть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в место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сбора отрядов.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Имейте это 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в виду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Иду,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не 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смотря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 прохожих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4350" name="Picture 38" descr="img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2"/>
            <a:ext cx="2857488" cy="204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1" name="Picture 39" descr="img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112797"/>
            <a:ext cx="2571736" cy="203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06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0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70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0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8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139</Words>
  <Application>Microsoft Office PowerPoint</Application>
  <PresentationFormat>Экран (4:3)</PresentationFormat>
  <Paragraphs>45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Правописание производных предлогов.</vt:lpstr>
      <vt:lpstr>                   Различайте!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SandBox</dc:creator>
  <cp:lastModifiedBy>SandBox</cp:lastModifiedBy>
  <cp:revision>1</cp:revision>
  <dcterms:created xsi:type="dcterms:W3CDTF">2020-02-04T14:09:45Z</dcterms:created>
  <dcterms:modified xsi:type="dcterms:W3CDTF">2020-02-04T14:19:21Z</dcterms:modified>
</cp:coreProperties>
</file>