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7" autoAdjust="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77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7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CA864-2C9B-4EA9-A164-9B22AEBFA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0194E-E5A3-45A5-8D46-9EB9819053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7F758-A511-437F-A451-CA2B02418B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11A66-4EBE-42C2-9C1C-C18276A2F1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2191E-26BF-4054-A2C7-442B596F6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4081F-5D59-4B98-89E1-ACD0F1D359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160B6-71BD-446E-A963-107DED203F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65AC1-F45E-4757-B3D3-C58FB8BB46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9C33C-7A9F-4EB0-BBC3-22F292B58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147D9-9436-4810-AEA7-0C5C01CA7E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DBA57-C6F9-4DD3-B8FE-FFF40FF60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843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45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5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5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5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5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E68C099-81AF-4500-9EE6-272FAAD22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4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28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effectLst/>
              </a:rPr>
              <a:t>Правописание </a:t>
            </a:r>
            <a:endParaRPr lang="ru-RU" sz="4800" b="1" dirty="0" smtClean="0">
              <a:effectLst/>
            </a:endParaRPr>
          </a:p>
          <a:p>
            <a:pPr eaLnBrk="1" hangingPunct="1">
              <a:defRPr/>
            </a:pPr>
            <a:r>
              <a:rPr lang="ru-RU" sz="4800" b="1" dirty="0" smtClean="0">
                <a:effectLst/>
              </a:rPr>
              <a:t>НЕ </a:t>
            </a:r>
            <a:r>
              <a:rPr lang="ru-RU" sz="4800" b="1" dirty="0" smtClean="0">
                <a:effectLst/>
              </a:rPr>
              <a:t>и НИ</a:t>
            </a:r>
            <a:endParaRPr lang="ru-RU" sz="4800" dirty="0" smtClean="0">
              <a:effectLst/>
            </a:endParaRP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902325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70C0"/>
                </a:solidFill>
                <a:effectLst/>
              </a:rPr>
              <a:t>НЕ пишется слитно: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effectLst/>
              </a:rPr>
              <a:t>а) с прилагательными, причастиями, наречиями на -о, -е, если перед ними есть наречия меры и степени </a:t>
            </a:r>
            <a:r>
              <a:rPr lang="ru-RU" sz="2000" b="1" dirty="0" smtClean="0">
                <a:solidFill>
                  <a:srgbClr val="002060"/>
                </a:solidFill>
                <a:effectLst/>
              </a:rPr>
              <a:t>очень, совершенно, абсолютно, в высшей степени, вполне, полностью, слишком, гораздо, довольно, почти, отчасти, весьма и т.п.:</a:t>
            </a:r>
            <a:r>
              <a:rPr lang="ru-RU" sz="2000" b="1" dirty="0" smtClean="0">
                <a:effectLst/>
              </a:rPr>
              <a:t> </a:t>
            </a:r>
            <a:r>
              <a:rPr lang="ru-RU" sz="2000" b="1" i="1" dirty="0" smtClean="0">
                <a:effectLst/>
              </a:rPr>
              <a:t>очень некрасивая </a:t>
            </a:r>
            <a:r>
              <a:rPr lang="ru-RU" sz="2000" b="1" i="1" dirty="0" err="1" smtClean="0">
                <a:effectLst/>
              </a:rPr>
              <a:t>вешь</a:t>
            </a:r>
            <a:r>
              <a:rPr lang="ru-RU" sz="2000" b="1" i="1" dirty="0" smtClean="0">
                <a:effectLst/>
              </a:rPr>
              <a:t>, абсолютно недалеко; совершенно непродуманное решение;</a:t>
            </a:r>
            <a:endParaRPr lang="ru-RU" sz="2000" i="1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effectLst/>
              </a:rPr>
              <a:t>б) в местоименных наречиях, например: </a:t>
            </a:r>
            <a:r>
              <a:rPr lang="ru-RU" sz="2000" b="1" i="1" dirty="0" smtClean="0">
                <a:solidFill>
                  <a:srgbClr val="002060"/>
                </a:solidFill>
                <a:effectLst/>
              </a:rPr>
              <a:t>некогда, негде, некуда, неоткуда.</a:t>
            </a:r>
            <a:endParaRPr lang="ru-RU" sz="2000" i="1" dirty="0" smtClean="0">
              <a:solidFill>
                <a:srgbClr val="002060"/>
              </a:solidFill>
              <a:effectLst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effectLst/>
              </a:rPr>
              <a:t>в) </a:t>
            </a:r>
            <a:r>
              <a:rPr lang="ru-RU" sz="2000" b="1" dirty="0" err="1" smtClean="0">
                <a:effectLst/>
              </a:rPr>
              <a:t>в</a:t>
            </a:r>
            <a:r>
              <a:rPr lang="ru-RU" sz="2000" b="1" dirty="0" smtClean="0">
                <a:effectLst/>
              </a:rPr>
              <a:t> наречиях </a:t>
            </a:r>
            <a:r>
              <a:rPr lang="ru-RU" sz="2000" b="1" dirty="0" smtClean="0">
                <a:solidFill>
                  <a:srgbClr val="002060"/>
                </a:solidFill>
                <a:effectLst/>
              </a:rPr>
              <a:t>незачем (в значении «бесцельно», например: незачем плакать), нехотя, неохота</a:t>
            </a:r>
            <a:r>
              <a:rPr lang="ru-RU" sz="2000" b="1" dirty="0" smtClean="0">
                <a:effectLst/>
              </a:rPr>
              <a:t>;</a:t>
            </a:r>
            <a:endParaRPr lang="ru-RU" sz="2000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effectLst/>
              </a:rPr>
              <a:t>г) в вопросительной частице </a:t>
            </a:r>
            <a:r>
              <a:rPr lang="ru-RU" sz="2000" b="1" dirty="0" smtClean="0">
                <a:solidFill>
                  <a:srgbClr val="002060"/>
                </a:solidFill>
                <a:effectLst/>
              </a:rPr>
              <a:t>неужели</a:t>
            </a:r>
            <a:r>
              <a:rPr lang="ru-RU" sz="2000" b="1" dirty="0" smtClean="0">
                <a:effectLst/>
              </a:rPr>
              <a:t>.</a:t>
            </a:r>
            <a:endParaRPr lang="ru-RU" sz="20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НЕ с существительными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870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0"/>
                <a:gridCol w="4419600"/>
              </a:tblGrid>
              <a:tr h="56367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Слитно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Раздельно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43736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1. Если без НЕ </a:t>
                      </a:r>
                      <a:r>
                        <a:rPr lang="ru-RU" sz="2400" dirty="0" err="1" smtClean="0"/>
                        <a:t>не</a:t>
                      </a:r>
                      <a:r>
                        <a:rPr lang="ru-RU" sz="2400" dirty="0" smtClean="0"/>
                        <a:t> употребляется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1. Если есть или подразумевается противопоставление с союзом</a:t>
                      </a:r>
                      <a:r>
                        <a:rPr lang="ru-RU" sz="2400" baseline="0" dirty="0" smtClean="0"/>
                        <a:t> А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113767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2. Если можно заменить синонимом без НЕ или</a:t>
                      </a:r>
                      <a:r>
                        <a:rPr lang="ru-RU" sz="2400" baseline="0" dirty="0" smtClean="0"/>
                        <a:t> близким по значению выражением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/>
                        <a:t>2. В вопросительном предложении при логическом подчеркивании отрицания: Природа здесь удивительная, не правда ли?</a:t>
                      </a:r>
                    </a:p>
                    <a:p>
                      <a:pPr algn="l"/>
                      <a:endParaRPr lang="ru-RU" sz="2400" b="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НЕ с глаголом и деепричастием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Слитно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Раздельно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1. Если без НЕ </a:t>
                      </a:r>
                      <a:r>
                        <a:rPr lang="ru-RU" sz="2400" dirty="0" err="1" smtClean="0"/>
                        <a:t>не</a:t>
                      </a:r>
                      <a:r>
                        <a:rPr lang="ru-RU" sz="2400" dirty="0" smtClean="0"/>
                        <a:t> употребляется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В остальных случаях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2. Если есть приставка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НЕДО</a:t>
                      </a:r>
                      <a:r>
                        <a:rPr lang="ru-RU" sz="2400" dirty="0" smtClean="0"/>
                        <a:t> в значении «нехватка»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kern="1200" dirty="0" smtClean="0"/>
                        <a:t>недовыполнить (выполнить ниже требуемой нормы),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kern="1200" dirty="0" smtClean="0"/>
                        <a:t>недосмотреть (недостаточно, плохо смотреть, упустить что-нибудь),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kern="1200" dirty="0" smtClean="0"/>
                        <a:t>недосыпать (спать  меньше нормального).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Примечание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effectLst/>
              </a:rPr>
              <a:t>От глаголов с приставкой </a:t>
            </a:r>
            <a:r>
              <a:rPr lang="ru-RU" b="1" dirty="0" err="1" smtClean="0">
                <a:solidFill>
                  <a:srgbClr val="002060"/>
                </a:solidFill>
                <a:effectLst/>
              </a:rPr>
              <a:t>недо</a:t>
            </a:r>
            <a:r>
              <a:rPr lang="ru-RU" b="1" dirty="0" smtClean="0">
                <a:solidFill>
                  <a:srgbClr val="002060"/>
                </a:solidFill>
                <a:effectLst/>
              </a:rPr>
              <a:t>-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effectLst/>
              </a:rPr>
              <a:t>надо отличать глаголы с приставкой до-, имеющие впереди себя отрицание не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effectLst/>
              </a:rPr>
              <a:t>и обозначающие не доведённое до конца действие, например: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effectLst/>
              </a:rPr>
              <a:t>не дочитать книгу,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effectLst/>
              </a:rPr>
              <a:t>не допить чай,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effectLst/>
              </a:rPr>
              <a:t>не досмотреть пьесу. </a:t>
            </a:r>
            <a:endParaRPr lang="ru-RU" dirty="0" smtClean="0">
              <a:solidFill>
                <a:srgbClr val="002060"/>
              </a:solidFill>
              <a:effectLst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НЕ с причастием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8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0"/>
                <a:gridCol w="556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Слитно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Раздельно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sz="2400" dirty="0" smtClean="0"/>
                        <a:t>В остальных случаях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 Если есть зависимые слова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2. Если есть противопоставление с союзом 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3. Если это краткое причастие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4. Если есть частицы ВОВСЕ НЕ, ОТНЮДЬ НЕ, ДАЛЕКО НЕ, СОВСЕМ НЕ, НИЧУТЬ НЕ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НЕ с прилагательными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1" cy="366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7200"/>
                <a:gridCol w="39624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Слитно</a:t>
                      </a:r>
                      <a:endParaRPr lang="ru-RU" sz="16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Раздельно</a:t>
                      </a:r>
                      <a:endParaRPr lang="ru-RU" sz="1600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Если без НЕ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употребляется (нелепый, невзрачный).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есть или подразумевается противопоставление с союзом а 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(не добрый, а злой)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Если можно подобрать синоним без не (невысокий —низкий, неширока — узка).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С краткими прилагательными, если они не употребляются в полной форме: не рад, не должен, 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Если есть сопоставление с союзом но: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 небольшой, но уютный.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Со сравнительной степенью прилагательных: не богаче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60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С относительными прилагательными: не золотой, не деревянный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НЕ с наречием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3800"/>
                <a:gridCol w="4495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Слитно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Раздельно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Если без не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употребляется (нелепо, небрежно).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Наречия на -о, -е, если есть или подразумевается противопоставление: 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весело, а грустно.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2.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Наречия на -о, -е, если можно подобрать синоним (недорого -дешево)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2.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Если наречие пишется через дефис:   не по-доброму, не по-русски.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3. Если есть частицы ВОВСЕ НЕ, ОТНЮДЬ НЕ, ДАЛЕКО НЕ, СОВСЕМ НЕ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 algn="ctr"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  <a:effectLst/>
              </a:rPr>
              <a:t>Числительные </a:t>
            </a:r>
          </a:p>
          <a:p>
            <a:pPr>
              <a:defRPr/>
            </a:pPr>
            <a:r>
              <a:rPr lang="ru-RU" sz="2000" b="1" dirty="0" smtClean="0">
                <a:effectLst/>
              </a:rPr>
              <a:t>Всегда раздельно: не один, не второй, не двое.</a:t>
            </a:r>
            <a:endParaRPr lang="ru-RU" sz="2000" dirty="0" smtClean="0">
              <a:effectLst/>
            </a:endParaRPr>
          </a:p>
          <a:p>
            <a:pPr algn="ctr"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  <a:effectLst/>
              </a:rPr>
              <a:t>Местоимение </a:t>
            </a:r>
          </a:p>
          <a:p>
            <a:pPr>
              <a:defRPr/>
            </a:pPr>
            <a:r>
              <a:rPr lang="ru-RU" sz="2000" b="1" dirty="0" smtClean="0">
                <a:solidFill>
                  <a:srgbClr val="002060"/>
                </a:solidFill>
                <a:effectLst/>
              </a:rPr>
              <a:t>Слитно </a:t>
            </a:r>
            <a:r>
              <a:rPr lang="ru-RU" sz="2000" b="1" dirty="0" smtClean="0">
                <a:effectLst/>
              </a:rPr>
              <a:t>С неопределенными и отрицательными местоимениями без предлогов (несколько, некому, нечто)</a:t>
            </a:r>
          </a:p>
          <a:p>
            <a:pPr>
              <a:defRPr/>
            </a:pPr>
            <a:r>
              <a:rPr lang="ru-RU" sz="2000" b="1" dirty="0" smtClean="0">
                <a:solidFill>
                  <a:srgbClr val="002060"/>
                </a:solidFill>
                <a:effectLst/>
              </a:rPr>
              <a:t>Раздельно</a:t>
            </a:r>
            <a:r>
              <a:rPr lang="ru-RU" sz="2000" b="1" dirty="0" smtClean="0">
                <a:effectLst/>
              </a:rPr>
              <a:t> С другими разрядами местоимений или если есть предлог между частицей и местоимением: не мы, не весь, не каждый, не у нас, не к кому.</a:t>
            </a:r>
            <a:endParaRPr lang="ru-RU" sz="2000" dirty="0" smtClean="0">
              <a:effectLst/>
            </a:endParaRPr>
          </a:p>
          <a:p>
            <a:pPr algn="ctr"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  <a:effectLst/>
              </a:rPr>
              <a:t>Производные предлоги</a:t>
            </a:r>
          </a:p>
          <a:p>
            <a:pPr>
              <a:defRPr/>
            </a:pPr>
            <a:r>
              <a:rPr lang="ru-RU" sz="2000" b="1" dirty="0" smtClean="0">
                <a:effectLst/>
              </a:rPr>
              <a:t>несмотря на…, невзирая на…  Всегда слитно!</a:t>
            </a:r>
            <a:endParaRPr lang="ru-RU" sz="2000" dirty="0" smtClean="0">
              <a:effectLst/>
            </a:endParaRPr>
          </a:p>
          <a:p>
            <a:pPr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  <a:effectLst/>
              </a:rPr>
              <a:t>Обратите внимание!</a:t>
            </a:r>
            <a:endParaRPr lang="ru-RU" sz="2000" dirty="0" smtClean="0">
              <a:solidFill>
                <a:srgbClr val="002060"/>
              </a:solidFill>
              <a:effectLst/>
            </a:endParaRPr>
          </a:p>
          <a:p>
            <a:pPr>
              <a:buNone/>
              <a:defRPr/>
            </a:pPr>
            <a:r>
              <a:rPr lang="ru-RU" sz="2000" b="1" i="1" dirty="0" smtClean="0">
                <a:effectLst/>
              </a:rPr>
              <a:t>Не путайте эти предлоги с деепричастиями с частицей не!</a:t>
            </a:r>
            <a:endParaRPr lang="ru-RU" sz="2000" i="1" dirty="0" smtClean="0">
              <a:effectLst/>
            </a:endParaRPr>
          </a:p>
          <a:p>
            <a:pPr>
              <a:buNone/>
              <a:defRPr/>
            </a:pPr>
            <a:r>
              <a:rPr lang="ru-RU" sz="2000" b="1" dirty="0" smtClean="0">
                <a:effectLst/>
              </a:rPr>
              <a:t>Не смотря (не глядя) мне в лицо, он говорил ужасные слова — это деепричастие; </a:t>
            </a:r>
          </a:p>
          <a:p>
            <a:pPr>
              <a:buNone/>
              <a:defRPr/>
            </a:pPr>
            <a:r>
              <a:rPr lang="ru-RU" sz="2000" b="1" dirty="0" smtClean="0">
                <a:effectLst/>
              </a:rPr>
              <a:t>несмотря на дождь (вопреки дождю), мы гуляли — это предлог. Невзирая на расстояние, он сразу же приехал.</a:t>
            </a:r>
            <a:endParaRPr lang="ru-RU" sz="2000" dirty="0" smtClean="0">
              <a:effectLst/>
            </a:endParaRPr>
          </a:p>
          <a:p>
            <a:pPr>
              <a:defRPr/>
            </a:pPr>
            <a:endParaRPr lang="ru-RU" sz="20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1"/>
                </a:solidFill>
                <a:effectLst/>
              </a:rPr>
              <a:t>Не пишется раздельно:</a:t>
            </a:r>
            <a:br>
              <a:rPr lang="ru-RU" dirty="0" smtClean="0">
                <a:solidFill>
                  <a:schemeClr val="accent1"/>
                </a:solidFill>
                <a:effectLst/>
              </a:rPr>
            </a:br>
            <a:endParaRPr lang="ru-RU" dirty="0">
              <a:solidFill>
                <a:schemeClr val="accent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458200" cy="55975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effectLst/>
              </a:rPr>
              <a:t>а</a:t>
            </a:r>
            <a:r>
              <a:rPr lang="ru-RU" sz="20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) если при прилагательном, причастии или наречии в качестве пояснительного слова </a:t>
            </a:r>
            <a:r>
              <a:rPr lang="ru-RU" sz="2000" dirty="0" smtClean="0">
                <a:solidFill>
                  <a:srgbClr val="0070C0"/>
                </a:solidFill>
                <a:effectLst/>
              </a:rPr>
              <a:t>стоит местоимение, начинающееся с ни</a:t>
            </a:r>
            <a:r>
              <a:rPr lang="ru-RU" sz="20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:   </a:t>
            </a:r>
            <a:r>
              <a:rPr lang="ru-RU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никому (ни для кого и </a:t>
            </a:r>
            <a:r>
              <a:rPr lang="ru-RU" sz="2000" i="1" dirty="0" err="1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т.п</a:t>
            </a:r>
            <a:r>
              <a:rPr lang="ru-RU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) не интересная история;                        никогда не улыбающийся человек;                                                   ничуть не далеко;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б) если не входит в состав усилительных отрицаний </a:t>
            </a:r>
            <a:r>
              <a:rPr lang="ru-RU" sz="2000" b="1" dirty="0" smtClean="0">
                <a:solidFill>
                  <a:srgbClr val="0070C0"/>
                </a:solidFill>
                <a:effectLst/>
              </a:rPr>
              <a:t>далеко не, отнюдь не, вовсе не, предшествующих существительному, прилагательному или наречию:</a:t>
            </a:r>
            <a:r>
              <a:rPr lang="ru-RU" sz="20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вовсе не красивый, далеко не друг, отнюдь не просто;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в) при местоименных наречиях: </a:t>
            </a:r>
            <a:r>
              <a:rPr lang="ru-RU" sz="2000" b="1" dirty="0" smtClean="0">
                <a:solidFill>
                  <a:srgbClr val="0070C0"/>
                </a:solidFill>
                <a:effectLst/>
              </a:rPr>
              <a:t>не иначе, не так;</a:t>
            </a:r>
          </a:p>
          <a:p>
            <a:pPr>
              <a:buNone/>
              <a:defRPr/>
            </a:pPr>
            <a:r>
              <a:rPr lang="ru-RU" sz="20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г) при усилительных наречиях, а также при предлогах и союзах, например: </a:t>
            </a:r>
            <a:r>
              <a:rPr lang="ru-RU" sz="2000" dirty="0" smtClean="0">
                <a:solidFill>
                  <a:srgbClr val="0070C0"/>
                </a:solidFill>
                <a:effectLst/>
              </a:rPr>
              <a:t>не очень, не вполне, не совсем, не из…, не под…, не то… не то;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  <a:defRPr/>
            </a:pP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000" b="1" dirty="0" smtClean="0">
                <a:effectLst/>
              </a:rPr>
              <a:t>раздельно пишется выражение </a:t>
            </a:r>
            <a:r>
              <a:rPr lang="ru-RU" sz="2000" b="1" dirty="0" smtClean="0">
                <a:solidFill>
                  <a:srgbClr val="0070C0"/>
                </a:solidFill>
                <a:effectLst/>
              </a:rPr>
              <a:t>не раз</a:t>
            </a:r>
            <a:r>
              <a:rPr lang="ru-RU" sz="2000" b="1" dirty="0" smtClean="0">
                <a:effectLst/>
              </a:rPr>
              <a:t>:                                                </a:t>
            </a:r>
            <a:r>
              <a:rPr lang="ru-RU" sz="2000" b="1" i="1" dirty="0" smtClean="0">
                <a:effectLst/>
              </a:rPr>
              <a:t>Не раз я бывал в Москве.</a:t>
            </a:r>
            <a:endParaRPr lang="ru-RU" sz="2000" i="1" dirty="0" smtClean="0">
              <a:effectLst/>
            </a:endParaRPr>
          </a:p>
          <a:p>
            <a:pPr>
              <a:buNone/>
              <a:defRPr/>
            </a:pPr>
            <a:r>
              <a:rPr lang="ru-RU" sz="2000" b="1" dirty="0" smtClean="0">
                <a:effectLst/>
              </a:rPr>
              <a:t>е) при наречиях, не образованных от прилагательных и выступающих в предложении </a:t>
            </a:r>
            <a:r>
              <a:rPr lang="ru-RU" sz="2000" b="1" dirty="0" smtClean="0">
                <a:solidFill>
                  <a:srgbClr val="0070C0"/>
                </a:solidFill>
                <a:effectLst/>
              </a:rPr>
              <a:t>в качестве сказуемого</a:t>
            </a:r>
            <a:r>
              <a:rPr lang="ru-RU" sz="2000" b="1" dirty="0" smtClean="0">
                <a:effectLst/>
              </a:rPr>
              <a:t>, например: </a:t>
            </a:r>
            <a:r>
              <a:rPr lang="ru-RU" sz="2000" b="1" i="1" dirty="0" smtClean="0">
                <a:effectLst/>
              </a:rPr>
              <a:t>не надо, не прочь, не жаль.</a:t>
            </a:r>
            <a:endParaRPr lang="ru-RU" sz="2000" i="1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endParaRPr lang="ru-RU" sz="2000" dirty="0" smtClean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277</TotalTime>
  <Words>791</Words>
  <Application>Microsoft Office PowerPoint</Application>
  <PresentationFormat>Экран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Клен</vt:lpstr>
      <vt:lpstr>Слайд 1</vt:lpstr>
      <vt:lpstr>НЕ с существительными</vt:lpstr>
      <vt:lpstr>НЕ с глаголом и деепричастием</vt:lpstr>
      <vt:lpstr>Примечание</vt:lpstr>
      <vt:lpstr>НЕ с причастием</vt:lpstr>
      <vt:lpstr>НЕ с прилагательными</vt:lpstr>
      <vt:lpstr>НЕ с наречием</vt:lpstr>
      <vt:lpstr>Слайд 8</vt:lpstr>
      <vt:lpstr>Не пишется раздельно: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Инна</dc:creator>
  <cp:lastModifiedBy>SandBox</cp:lastModifiedBy>
  <cp:revision>25</cp:revision>
  <cp:lastPrinted>1601-01-01T00:00:00Z</cp:lastPrinted>
  <dcterms:created xsi:type="dcterms:W3CDTF">2008-04-11T14:28:43Z</dcterms:created>
  <dcterms:modified xsi:type="dcterms:W3CDTF">2020-04-14T14:20:13Z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