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51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786736-7AEC-42C7-B675-D51899EC9589}" type="doc">
      <dgm:prSet loTypeId="urn:microsoft.com/office/officeart/2005/8/layout/chevron2" loCatId="list" qsTypeId="urn:microsoft.com/office/officeart/2005/8/quickstyle/simple1" qsCatId="simple" csTypeId="urn:microsoft.com/office/officeart/2005/8/colors/colorful2" csCatId="colorful" phldr="1"/>
      <dgm:spPr/>
      <dgm:t>
        <a:bodyPr/>
        <a:lstStyle/>
        <a:p>
          <a:endParaRPr lang="ru-RU"/>
        </a:p>
      </dgm:t>
    </dgm:pt>
    <dgm:pt modelId="{163A9DD8-390D-4BD4-9F6A-6568B00FCE05}">
      <dgm:prSet phldrT="[Текст]" custT="1"/>
      <dgm:spPr/>
      <dgm:t>
        <a:bodyPr/>
        <a:lstStyle/>
        <a:p>
          <a:r>
            <a:rPr lang="ru-RU" sz="2400" dirty="0" smtClean="0"/>
            <a:t>1</a:t>
          </a:r>
          <a:endParaRPr lang="ru-RU" sz="2400" dirty="0"/>
        </a:p>
      </dgm:t>
    </dgm:pt>
    <dgm:pt modelId="{C499732C-55CB-40C2-A369-1E1BC4C5012A}" type="parTrans" cxnId="{5012A5AC-C4F6-4073-B17D-EFC9A19A6615}">
      <dgm:prSet/>
      <dgm:spPr/>
      <dgm:t>
        <a:bodyPr/>
        <a:lstStyle/>
        <a:p>
          <a:endParaRPr lang="ru-RU"/>
        </a:p>
      </dgm:t>
    </dgm:pt>
    <dgm:pt modelId="{CFE85343-E7D6-4BBD-8657-BC1BD15A16C8}" type="sibTrans" cxnId="{5012A5AC-C4F6-4073-B17D-EFC9A19A6615}">
      <dgm:prSet/>
      <dgm:spPr/>
      <dgm:t>
        <a:bodyPr/>
        <a:lstStyle/>
        <a:p>
          <a:endParaRPr lang="ru-RU"/>
        </a:p>
      </dgm:t>
    </dgm:pt>
    <dgm:pt modelId="{59E7024C-40E7-4DBE-B009-5BD122B2B42B}">
      <dgm:prSet phldrT="[Текст]" custT="1"/>
      <dgm:spPr/>
      <dgm:t>
        <a:bodyPr/>
        <a:lstStyle/>
        <a:p>
          <a:r>
            <a:rPr lang="ru-RU" sz="2400" dirty="0" smtClean="0"/>
            <a:t>2</a:t>
          </a:r>
          <a:endParaRPr lang="ru-RU" sz="2400" dirty="0"/>
        </a:p>
      </dgm:t>
    </dgm:pt>
    <dgm:pt modelId="{17ABEE45-E8D5-46A0-993D-BC36A1A5A4C5}" type="parTrans" cxnId="{81097AE4-8470-4353-84AC-30CCCA702A1B}">
      <dgm:prSet/>
      <dgm:spPr/>
      <dgm:t>
        <a:bodyPr/>
        <a:lstStyle/>
        <a:p>
          <a:endParaRPr lang="ru-RU"/>
        </a:p>
      </dgm:t>
    </dgm:pt>
    <dgm:pt modelId="{C3F14802-CAF2-4C52-8DEC-03306F967F5B}" type="sibTrans" cxnId="{81097AE4-8470-4353-84AC-30CCCA702A1B}">
      <dgm:prSet/>
      <dgm:spPr/>
      <dgm:t>
        <a:bodyPr/>
        <a:lstStyle/>
        <a:p>
          <a:endParaRPr lang="ru-RU"/>
        </a:p>
      </dgm:t>
    </dgm:pt>
    <dgm:pt modelId="{0269D7DD-7993-4E17-82D5-73A19CBBD2C6}">
      <dgm:prSet phldrT="[Текст]"/>
      <dgm:spPr/>
      <dgm:t>
        <a:bodyPr/>
        <a:lstStyle/>
        <a:p>
          <a:r>
            <a:rPr lang="ru-RU" dirty="0" smtClean="0"/>
            <a:t>Система географических координат</a:t>
          </a:r>
          <a:endParaRPr lang="ru-RU" dirty="0"/>
        </a:p>
      </dgm:t>
    </dgm:pt>
    <dgm:pt modelId="{935091CD-38D0-4310-AC5D-579C778F6F03}" type="parTrans" cxnId="{4C70CBFC-9690-440A-AF08-571335CF2A83}">
      <dgm:prSet/>
      <dgm:spPr/>
      <dgm:t>
        <a:bodyPr/>
        <a:lstStyle/>
        <a:p>
          <a:endParaRPr lang="ru-RU"/>
        </a:p>
      </dgm:t>
    </dgm:pt>
    <dgm:pt modelId="{A7021939-03EB-48B5-B0C0-EAF1BB552309}" type="sibTrans" cxnId="{4C70CBFC-9690-440A-AF08-571335CF2A83}">
      <dgm:prSet/>
      <dgm:spPr/>
      <dgm:t>
        <a:bodyPr/>
        <a:lstStyle/>
        <a:p>
          <a:endParaRPr lang="ru-RU"/>
        </a:p>
      </dgm:t>
    </dgm:pt>
    <dgm:pt modelId="{CA8C6677-294C-4E36-9DCB-1705738FD2E2}">
      <dgm:prSet phldrT="[Текст]" custT="1"/>
      <dgm:spPr/>
      <dgm:t>
        <a:bodyPr/>
        <a:lstStyle/>
        <a:p>
          <a:r>
            <a:rPr lang="ru-RU" sz="2400" dirty="0" smtClean="0"/>
            <a:t>3</a:t>
          </a:r>
          <a:endParaRPr lang="ru-RU" sz="2400" dirty="0"/>
        </a:p>
      </dgm:t>
    </dgm:pt>
    <dgm:pt modelId="{CCAF00CD-05EF-457E-A55D-D716079677E4}" type="parTrans" cxnId="{2A909085-B8BD-4FF5-9388-227E0D991ADA}">
      <dgm:prSet/>
      <dgm:spPr/>
      <dgm:t>
        <a:bodyPr/>
        <a:lstStyle/>
        <a:p>
          <a:endParaRPr lang="ru-RU"/>
        </a:p>
      </dgm:t>
    </dgm:pt>
    <dgm:pt modelId="{918BD6A3-70AA-48D0-A00F-AC1A322EA3BC}" type="sibTrans" cxnId="{2A909085-B8BD-4FF5-9388-227E0D991ADA}">
      <dgm:prSet/>
      <dgm:spPr/>
      <dgm:t>
        <a:bodyPr/>
        <a:lstStyle/>
        <a:p>
          <a:endParaRPr lang="ru-RU"/>
        </a:p>
      </dgm:t>
    </dgm:pt>
    <dgm:pt modelId="{95254741-D550-46AB-A593-CC645E4A2210}">
      <dgm:prSet phldrT="[Текст]"/>
      <dgm:spPr/>
      <dgm:t>
        <a:bodyPr/>
        <a:lstStyle/>
        <a:p>
          <a:r>
            <a:rPr lang="ru-RU" dirty="0" smtClean="0"/>
            <a:t>Картографическая проекция</a:t>
          </a:r>
          <a:endParaRPr lang="ru-RU" dirty="0"/>
        </a:p>
      </dgm:t>
    </dgm:pt>
    <dgm:pt modelId="{716C74B7-39CE-4689-9B8E-6D4E1E912B0C}" type="parTrans" cxnId="{98A86312-3C93-4C71-B4FC-70E375F4354C}">
      <dgm:prSet/>
      <dgm:spPr/>
      <dgm:t>
        <a:bodyPr/>
        <a:lstStyle/>
        <a:p>
          <a:endParaRPr lang="ru-RU"/>
        </a:p>
      </dgm:t>
    </dgm:pt>
    <dgm:pt modelId="{EA22AA4C-08EF-4BCC-BCB1-F98BC1D39F0D}" type="sibTrans" cxnId="{98A86312-3C93-4C71-B4FC-70E375F4354C}">
      <dgm:prSet/>
      <dgm:spPr/>
      <dgm:t>
        <a:bodyPr/>
        <a:lstStyle/>
        <a:p>
          <a:endParaRPr lang="ru-RU"/>
        </a:p>
      </dgm:t>
    </dgm:pt>
    <dgm:pt modelId="{28A937A4-93D3-4654-A47B-97E8A5BA8E96}">
      <dgm:prSet phldrT="[Текст]"/>
      <dgm:spPr/>
      <dgm:t>
        <a:bodyPr/>
        <a:lstStyle/>
        <a:p>
          <a:r>
            <a:rPr lang="ru-RU" dirty="0" smtClean="0"/>
            <a:t>Масштаб</a:t>
          </a:r>
          <a:endParaRPr lang="ru-RU" dirty="0"/>
        </a:p>
      </dgm:t>
    </dgm:pt>
    <dgm:pt modelId="{03124E6D-7825-4495-BA57-A6C9365B3434}" type="sibTrans" cxnId="{B48C96D3-4A56-4F41-8F7A-F4AC2435EC88}">
      <dgm:prSet/>
      <dgm:spPr/>
      <dgm:t>
        <a:bodyPr/>
        <a:lstStyle/>
        <a:p>
          <a:endParaRPr lang="ru-RU"/>
        </a:p>
      </dgm:t>
    </dgm:pt>
    <dgm:pt modelId="{03A90D6A-BF66-45C4-8655-C4FA95D7C0E8}" type="parTrans" cxnId="{B48C96D3-4A56-4F41-8F7A-F4AC2435EC88}">
      <dgm:prSet/>
      <dgm:spPr/>
      <dgm:t>
        <a:bodyPr/>
        <a:lstStyle/>
        <a:p>
          <a:endParaRPr lang="ru-RU"/>
        </a:p>
      </dgm:t>
    </dgm:pt>
    <dgm:pt modelId="{D05F0FA3-3EC9-4EE2-8128-0DE8D1CB1AB7}" type="pres">
      <dgm:prSet presAssocID="{F3786736-7AEC-42C7-B675-D51899EC9589}" presName="linearFlow" presStyleCnt="0">
        <dgm:presLayoutVars>
          <dgm:dir/>
          <dgm:animLvl val="lvl"/>
          <dgm:resizeHandles val="exact"/>
        </dgm:presLayoutVars>
      </dgm:prSet>
      <dgm:spPr/>
      <dgm:t>
        <a:bodyPr/>
        <a:lstStyle/>
        <a:p>
          <a:endParaRPr lang="ru-RU"/>
        </a:p>
      </dgm:t>
    </dgm:pt>
    <dgm:pt modelId="{16811FA7-09A2-4D83-84E8-6FA6BBD20DEE}" type="pres">
      <dgm:prSet presAssocID="{163A9DD8-390D-4BD4-9F6A-6568B00FCE05}" presName="composite" presStyleCnt="0"/>
      <dgm:spPr/>
    </dgm:pt>
    <dgm:pt modelId="{B61C8D4D-E44F-4F70-95EB-EDFF38F94FDF}" type="pres">
      <dgm:prSet presAssocID="{163A9DD8-390D-4BD4-9F6A-6568B00FCE05}" presName="parentText" presStyleLbl="alignNode1" presStyleIdx="0" presStyleCnt="3">
        <dgm:presLayoutVars>
          <dgm:chMax val="1"/>
          <dgm:bulletEnabled val="1"/>
        </dgm:presLayoutVars>
      </dgm:prSet>
      <dgm:spPr/>
      <dgm:t>
        <a:bodyPr/>
        <a:lstStyle/>
        <a:p>
          <a:endParaRPr lang="ru-RU"/>
        </a:p>
      </dgm:t>
    </dgm:pt>
    <dgm:pt modelId="{D8034F82-9F47-41BA-AACB-651EB61A3F51}" type="pres">
      <dgm:prSet presAssocID="{163A9DD8-390D-4BD4-9F6A-6568B00FCE05}" presName="descendantText" presStyleLbl="alignAcc1" presStyleIdx="0" presStyleCnt="3" custLinFactNeighborX="-190" custLinFactNeighborY="-126">
        <dgm:presLayoutVars>
          <dgm:bulletEnabled val="1"/>
        </dgm:presLayoutVars>
      </dgm:prSet>
      <dgm:spPr/>
      <dgm:t>
        <a:bodyPr/>
        <a:lstStyle/>
        <a:p>
          <a:endParaRPr lang="ru-RU"/>
        </a:p>
      </dgm:t>
    </dgm:pt>
    <dgm:pt modelId="{B1161554-B5F8-4B6E-B593-823EDFDF0991}" type="pres">
      <dgm:prSet presAssocID="{CFE85343-E7D6-4BBD-8657-BC1BD15A16C8}" presName="sp" presStyleCnt="0"/>
      <dgm:spPr/>
    </dgm:pt>
    <dgm:pt modelId="{AC6E9088-4A97-4EFB-BE62-A8F856596AAB}" type="pres">
      <dgm:prSet presAssocID="{59E7024C-40E7-4DBE-B009-5BD122B2B42B}" presName="composite" presStyleCnt="0"/>
      <dgm:spPr/>
    </dgm:pt>
    <dgm:pt modelId="{CD539037-6688-4C9D-B3E7-4CBCD45EE0F1}" type="pres">
      <dgm:prSet presAssocID="{59E7024C-40E7-4DBE-B009-5BD122B2B42B}" presName="parentText" presStyleLbl="alignNode1" presStyleIdx="1" presStyleCnt="3">
        <dgm:presLayoutVars>
          <dgm:chMax val="1"/>
          <dgm:bulletEnabled val="1"/>
        </dgm:presLayoutVars>
      </dgm:prSet>
      <dgm:spPr/>
      <dgm:t>
        <a:bodyPr/>
        <a:lstStyle/>
        <a:p>
          <a:endParaRPr lang="ru-RU"/>
        </a:p>
      </dgm:t>
    </dgm:pt>
    <dgm:pt modelId="{68D3198E-82B8-44F3-9B2F-E8F3A3BD50D8}" type="pres">
      <dgm:prSet presAssocID="{59E7024C-40E7-4DBE-B009-5BD122B2B42B}" presName="descendantText" presStyleLbl="alignAcc1" presStyleIdx="1" presStyleCnt="3">
        <dgm:presLayoutVars>
          <dgm:bulletEnabled val="1"/>
        </dgm:presLayoutVars>
      </dgm:prSet>
      <dgm:spPr/>
      <dgm:t>
        <a:bodyPr/>
        <a:lstStyle/>
        <a:p>
          <a:endParaRPr lang="ru-RU"/>
        </a:p>
      </dgm:t>
    </dgm:pt>
    <dgm:pt modelId="{E477E2B1-5EEA-4B51-82EA-84219C921182}" type="pres">
      <dgm:prSet presAssocID="{C3F14802-CAF2-4C52-8DEC-03306F967F5B}" presName="sp" presStyleCnt="0"/>
      <dgm:spPr/>
    </dgm:pt>
    <dgm:pt modelId="{4DF8CC43-ACD7-4125-BBD2-2DC5718072B3}" type="pres">
      <dgm:prSet presAssocID="{CA8C6677-294C-4E36-9DCB-1705738FD2E2}" presName="composite" presStyleCnt="0"/>
      <dgm:spPr/>
    </dgm:pt>
    <dgm:pt modelId="{20F88242-DC30-4237-9C17-D91EA1D20EF8}" type="pres">
      <dgm:prSet presAssocID="{CA8C6677-294C-4E36-9DCB-1705738FD2E2}" presName="parentText" presStyleLbl="alignNode1" presStyleIdx="2" presStyleCnt="3">
        <dgm:presLayoutVars>
          <dgm:chMax val="1"/>
          <dgm:bulletEnabled val="1"/>
        </dgm:presLayoutVars>
      </dgm:prSet>
      <dgm:spPr/>
      <dgm:t>
        <a:bodyPr/>
        <a:lstStyle/>
        <a:p>
          <a:endParaRPr lang="ru-RU"/>
        </a:p>
      </dgm:t>
    </dgm:pt>
    <dgm:pt modelId="{8D603E88-7C00-4724-992D-DBBDD85C8111}" type="pres">
      <dgm:prSet presAssocID="{CA8C6677-294C-4E36-9DCB-1705738FD2E2}" presName="descendantText" presStyleLbl="alignAcc1" presStyleIdx="2" presStyleCnt="3">
        <dgm:presLayoutVars>
          <dgm:bulletEnabled val="1"/>
        </dgm:presLayoutVars>
      </dgm:prSet>
      <dgm:spPr/>
      <dgm:t>
        <a:bodyPr/>
        <a:lstStyle/>
        <a:p>
          <a:endParaRPr lang="ru-RU"/>
        </a:p>
      </dgm:t>
    </dgm:pt>
  </dgm:ptLst>
  <dgm:cxnLst>
    <dgm:cxn modelId="{612E164B-5FE3-4284-BB3F-E9D7F118EBA3}" type="presOf" srcId="{0269D7DD-7993-4E17-82D5-73A19CBBD2C6}" destId="{68D3198E-82B8-44F3-9B2F-E8F3A3BD50D8}" srcOrd="0" destOrd="0" presId="urn:microsoft.com/office/officeart/2005/8/layout/chevron2"/>
    <dgm:cxn modelId="{F9905254-CA69-403B-9739-6468FF58FBEE}" type="presOf" srcId="{95254741-D550-46AB-A593-CC645E4A2210}" destId="{8D603E88-7C00-4724-992D-DBBDD85C8111}" srcOrd="0" destOrd="0" presId="urn:microsoft.com/office/officeart/2005/8/layout/chevron2"/>
    <dgm:cxn modelId="{53FD15A0-EAAF-4D9B-880F-428F924C0178}" type="presOf" srcId="{59E7024C-40E7-4DBE-B009-5BD122B2B42B}" destId="{CD539037-6688-4C9D-B3E7-4CBCD45EE0F1}" srcOrd="0" destOrd="0" presId="urn:microsoft.com/office/officeart/2005/8/layout/chevron2"/>
    <dgm:cxn modelId="{2A909085-B8BD-4FF5-9388-227E0D991ADA}" srcId="{F3786736-7AEC-42C7-B675-D51899EC9589}" destId="{CA8C6677-294C-4E36-9DCB-1705738FD2E2}" srcOrd="2" destOrd="0" parTransId="{CCAF00CD-05EF-457E-A55D-D716079677E4}" sibTransId="{918BD6A3-70AA-48D0-A00F-AC1A322EA3BC}"/>
    <dgm:cxn modelId="{46CE51FD-864F-4794-BE49-A247E5317D9C}" type="presOf" srcId="{F3786736-7AEC-42C7-B675-D51899EC9589}" destId="{D05F0FA3-3EC9-4EE2-8128-0DE8D1CB1AB7}" srcOrd="0" destOrd="0" presId="urn:microsoft.com/office/officeart/2005/8/layout/chevron2"/>
    <dgm:cxn modelId="{4C70CBFC-9690-440A-AF08-571335CF2A83}" srcId="{59E7024C-40E7-4DBE-B009-5BD122B2B42B}" destId="{0269D7DD-7993-4E17-82D5-73A19CBBD2C6}" srcOrd="0" destOrd="0" parTransId="{935091CD-38D0-4310-AC5D-579C778F6F03}" sibTransId="{A7021939-03EB-48B5-B0C0-EAF1BB552309}"/>
    <dgm:cxn modelId="{BD2E7046-DC8F-4274-B47B-6B80E170FEE4}" type="presOf" srcId="{28A937A4-93D3-4654-A47B-97E8A5BA8E96}" destId="{D8034F82-9F47-41BA-AACB-651EB61A3F51}" srcOrd="0" destOrd="0" presId="urn:microsoft.com/office/officeart/2005/8/layout/chevron2"/>
    <dgm:cxn modelId="{8FDB5729-FE6B-408D-BE1A-977400216DE6}" type="presOf" srcId="{CA8C6677-294C-4E36-9DCB-1705738FD2E2}" destId="{20F88242-DC30-4237-9C17-D91EA1D20EF8}" srcOrd="0" destOrd="0" presId="urn:microsoft.com/office/officeart/2005/8/layout/chevron2"/>
    <dgm:cxn modelId="{81097AE4-8470-4353-84AC-30CCCA702A1B}" srcId="{F3786736-7AEC-42C7-B675-D51899EC9589}" destId="{59E7024C-40E7-4DBE-B009-5BD122B2B42B}" srcOrd="1" destOrd="0" parTransId="{17ABEE45-E8D5-46A0-993D-BC36A1A5A4C5}" sibTransId="{C3F14802-CAF2-4C52-8DEC-03306F967F5B}"/>
    <dgm:cxn modelId="{B48C96D3-4A56-4F41-8F7A-F4AC2435EC88}" srcId="{163A9DD8-390D-4BD4-9F6A-6568B00FCE05}" destId="{28A937A4-93D3-4654-A47B-97E8A5BA8E96}" srcOrd="0" destOrd="0" parTransId="{03A90D6A-BF66-45C4-8655-C4FA95D7C0E8}" sibTransId="{03124E6D-7825-4495-BA57-A6C9365B3434}"/>
    <dgm:cxn modelId="{98A86312-3C93-4C71-B4FC-70E375F4354C}" srcId="{CA8C6677-294C-4E36-9DCB-1705738FD2E2}" destId="{95254741-D550-46AB-A593-CC645E4A2210}" srcOrd="0" destOrd="0" parTransId="{716C74B7-39CE-4689-9B8E-6D4E1E912B0C}" sibTransId="{EA22AA4C-08EF-4BCC-BCB1-F98BC1D39F0D}"/>
    <dgm:cxn modelId="{756F6B1B-DDA3-459E-BE7E-9E5D293323E5}" type="presOf" srcId="{163A9DD8-390D-4BD4-9F6A-6568B00FCE05}" destId="{B61C8D4D-E44F-4F70-95EB-EDFF38F94FDF}" srcOrd="0" destOrd="0" presId="urn:microsoft.com/office/officeart/2005/8/layout/chevron2"/>
    <dgm:cxn modelId="{5012A5AC-C4F6-4073-B17D-EFC9A19A6615}" srcId="{F3786736-7AEC-42C7-B675-D51899EC9589}" destId="{163A9DD8-390D-4BD4-9F6A-6568B00FCE05}" srcOrd="0" destOrd="0" parTransId="{C499732C-55CB-40C2-A369-1E1BC4C5012A}" sibTransId="{CFE85343-E7D6-4BBD-8657-BC1BD15A16C8}"/>
    <dgm:cxn modelId="{756CA557-5A3A-4AFD-A170-9C9334F812B1}" type="presParOf" srcId="{D05F0FA3-3EC9-4EE2-8128-0DE8D1CB1AB7}" destId="{16811FA7-09A2-4D83-84E8-6FA6BBD20DEE}" srcOrd="0" destOrd="0" presId="urn:microsoft.com/office/officeart/2005/8/layout/chevron2"/>
    <dgm:cxn modelId="{AFB9BF6E-0982-4084-945F-D9A9E50FF102}" type="presParOf" srcId="{16811FA7-09A2-4D83-84E8-6FA6BBD20DEE}" destId="{B61C8D4D-E44F-4F70-95EB-EDFF38F94FDF}" srcOrd="0" destOrd="0" presId="urn:microsoft.com/office/officeart/2005/8/layout/chevron2"/>
    <dgm:cxn modelId="{1C651B74-0C52-4D1E-B56A-2128F315C0B8}" type="presParOf" srcId="{16811FA7-09A2-4D83-84E8-6FA6BBD20DEE}" destId="{D8034F82-9F47-41BA-AACB-651EB61A3F51}" srcOrd="1" destOrd="0" presId="urn:microsoft.com/office/officeart/2005/8/layout/chevron2"/>
    <dgm:cxn modelId="{8016892F-FDA3-49DD-8DDA-A18F2143AF64}" type="presParOf" srcId="{D05F0FA3-3EC9-4EE2-8128-0DE8D1CB1AB7}" destId="{B1161554-B5F8-4B6E-B593-823EDFDF0991}" srcOrd="1" destOrd="0" presId="urn:microsoft.com/office/officeart/2005/8/layout/chevron2"/>
    <dgm:cxn modelId="{E98AE0EB-C46D-4345-B1AF-70ED69E8B1ED}" type="presParOf" srcId="{D05F0FA3-3EC9-4EE2-8128-0DE8D1CB1AB7}" destId="{AC6E9088-4A97-4EFB-BE62-A8F856596AAB}" srcOrd="2" destOrd="0" presId="urn:microsoft.com/office/officeart/2005/8/layout/chevron2"/>
    <dgm:cxn modelId="{4049A7CA-CB87-4099-94F1-1B95421D06D8}" type="presParOf" srcId="{AC6E9088-4A97-4EFB-BE62-A8F856596AAB}" destId="{CD539037-6688-4C9D-B3E7-4CBCD45EE0F1}" srcOrd="0" destOrd="0" presId="urn:microsoft.com/office/officeart/2005/8/layout/chevron2"/>
    <dgm:cxn modelId="{8C413EC5-40D2-4D9D-B997-CD312049983E}" type="presParOf" srcId="{AC6E9088-4A97-4EFB-BE62-A8F856596AAB}" destId="{68D3198E-82B8-44F3-9B2F-E8F3A3BD50D8}" srcOrd="1" destOrd="0" presId="urn:microsoft.com/office/officeart/2005/8/layout/chevron2"/>
    <dgm:cxn modelId="{94442284-0B1D-47D3-B4D5-B1EB367D2463}" type="presParOf" srcId="{D05F0FA3-3EC9-4EE2-8128-0DE8D1CB1AB7}" destId="{E477E2B1-5EEA-4B51-82EA-84219C921182}" srcOrd="3" destOrd="0" presId="urn:microsoft.com/office/officeart/2005/8/layout/chevron2"/>
    <dgm:cxn modelId="{A1828E53-F0C0-4302-A3E1-3733C1E26409}" type="presParOf" srcId="{D05F0FA3-3EC9-4EE2-8128-0DE8D1CB1AB7}" destId="{4DF8CC43-ACD7-4125-BBD2-2DC5718072B3}" srcOrd="4" destOrd="0" presId="urn:microsoft.com/office/officeart/2005/8/layout/chevron2"/>
    <dgm:cxn modelId="{368C578F-88B2-4495-9279-C8A5BFF8FD6C}" type="presParOf" srcId="{4DF8CC43-ACD7-4125-BBD2-2DC5718072B3}" destId="{20F88242-DC30-4237-9C17-D91EA1D20EF8}" srcOrd="0" destOrd="0" presId="urn:microsoft.com/office/officeart/2005/8/layout/chevron2"/>
    <dgm:cxn modelId="{68CB337F-86DB-4E2D-8EDE-2DA6ABAE5E2A}" type="presParOf" srcId="{4DF8CC43-ACD7-4125-BBD2-2DC5718072B3}" destId="{8D603E88-7C00-4724-992D-DBBDD85C8111}"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61C8D4D-E44F-4F70-95EB-EDFF38F94FDF}">
      <dsp:nvSpPr>
        <dsp:cNvPr id="0" name=""/>
        <dsp:cNvSpPr/>
      </dsp:nvSpPr>
      <dsp:spPr>
        <a:xfrm rot="5400000">
          <a:off x="-146606" y="148421"/>
          <a:ext cx="977375" cy="684163"/>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ru-RU" sz="2400" kern="1200" dirty="0" smtClean="0"/>
            <a:t>1</a:t>
          </a:r>
          <a:endParaRPr lang="ru-RU" sz="2400" kern="1200" dirty="0"/>
        </a:p>
      </dsp:txBody>
      <dsp:txXfrm rot="5400000">
        <a:off x="-146606" y="148421"/>
        <a:ext cx="977375" cy="684163"/>
      </dsp:txXfrm>
    </dsp:sp>
    <dsp:sp modelId="{D8034F82-9F47-41BA-AACB-651EB61A3F51}">
      <dsp:nvSpPr>
        <dsp:cNvPr id="0" name=""/>
        <dsp:cNvSpPr/>
      </dsp:nvSpPr>
      <dsp:spPr>
        <a:xfrm rot="5400000">
          <a:off x="3061984" y="-2387089"/>
          <a:ext cx="635628" cy="5411836"/>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ru-RU" sz="2500" kern="1200" dirty="0" smtClean="0"/>
            <a:t>Масштаб</a:t>
          </a:r>
          <a:endParaRPr lang="ru-RU" sz="2500" kern="1200" dirty="0"/>
        </a:p>
      </dsp:txBody>
      <dsp:txXfrm rot="5400000">
        <a:off x="3061984" y="-2387089"/>
        <a:ext cx="635628" cy="5411836"/>
      </dsp:txXfrm>
    </dsp:sp>
    <dsp:sp modelId="{CD539037-6688-4C9D-B3E7-4CBCD45EE0F1}">
      <dsp:nvSpPr>
        <dsp:cNvPr id="0" name=""/>
        <dsp:cNvSpPr/>
      </dsp:nvSpPr>
      <dsp:spPr>
        <a:xfrm rot="5400000">
          <a:off x="-146606" y="918058"/>
          <a:ext cx="977375" cy="684163"/>
        </a:xfrm>
        <a:prstGeom prst="chevron">
          <a:avLst/>
        </a:prstGeom>
        <a:solidFill>
          <a:schemeClr val="accent2">
            <a:hueOff val="2340759"/>
            <a:satOff val="-2919"/>
            <a:lumOff val="686"/>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ru-RU" sz="2400" kern="1200" dirty="0" smtClean="0"/>
            <a:t>2</a:t>
          </a:r>
          <a:endParaRPr lang="ru-RU" sz="2400" kern="1200" dirty="0"/>
        </a:p>
      </dsp:txBody>
      <dsp:txXfrm rot="5400000">
        <a:off x="-146606" y="918058"/>
        <a:ext cx="977375" cy="684163"/>
      </dsp:txXfrm>
    </dsp:sp>
    <dsp:sp modelId="{68D3198E-82B8-44F3-9B2F-E8F3A3BD50D8}">
      <dsp:nvSpPr>
        <dsp:cNvPr id="0" name=""/>
        <dsp:cNvSpPr/>
      </dsp:nvSpPr>
      <dsp:spPr>
        <a:xfrm rot="5400000">
          <a:off x="3072434" y="-1616819"/>
          <a:ext cx="635294" cy="5411836"/>
        </a:xfrm>
        <a:prstGeom prst="round2SameRect">
          <a:avLst/>
        </a:prstGeom>
        <a:solidFill>
          <a:schemeClr val="lt1">
            <a:alpha val="90000"/>
            <a:hueOff val="0"/>
            <a:satOff val="0"/>
            <a:lumOff val="0"/>
            <a:alphaOff val="0"/>
          </a:schemeClr>
        </a:solidFill>
        <a:ln w="25400" cap="flat" cmpd="sng" algn="ctr">
          <a:solidFill>
            <a:schemeClr val="accent2">
              <a:hueOff val="2340759"/>
              <a:satOff val="-2919"/>
              <a:lumOff val="6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ru-RU" sz="2500" kern="1200" dirty="0" smtClean="0"/>
            <a:t>Система географических координат</a:t>
          </a:r>
          <a:endParaRPr lang="ru-RU" sz="2500" kern="1200" dirty="0"/>
        </a:p>
      </dsp:txBody>
      <dsp:txXfrm rot="5400000">
        <a:off x="3072434" y="-1616819"/>
        <a:ext cx="635294" cy="5411836"/>
      </dsp:txXfrm>
    </dsp:sp>
    <dsp:sp modelId="{20F88242-DC30-4237-9C17-D91EA1D20EF8}">
      <dsp:nvSpPr>
        <dsp:cNvPr id="0" name=""/>
        <dsp:cNvSpPr/>
      </dsp:nvSpPr>
      <dsp:spPr>
        <a:xfrm rot="5400000">
          <a:off x="-146606" y="1687695"/>
          <a:ext cx="977375" cy="684163"/>
        </a:xfrm>
        <a:prstGeom prst="chevron">
          <a:avLst/>
        </a:prstGeom>
        <a:solidFill>
          <a:schemeClr val="accent2">
            <a:hueOff val="4681519"/>
            <a:satOff val="-5839"/>
            <a:lumOff val="1373"/>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ru-RU" sz="2400" kern="1200" dirty="0" smtClean="0"/>
            <a:t>3</a:t>
          </a:r>
          <a:endParaRPr lang="ru-RU" sz="2400" kern="1200" dirty="0"/>
        </a:p>
      </dsp:txBody>
      <dsp:txXfrm rot="5400000">
        <a:off x="-146606" y="1687695"/>
        <a:ext cx="977375" cy="684163"/>
      </dsp:txXfrm>
    </dsp:sp>
    <dsp:sp modelId="{8D603E88-7C00-4724-992D-DBBDD85C8111}">
      <dsp:nvSpPr>
        <dsp:cNvPr id="0" name=""/>
        <dsp:cNvSpPr/>
      </dsp:nvSpPr>
      <dsp:spPr>
        <a:xfrm rot="5400000">
          <a:off x="3072434" y="-847182"/>
          <a:ext cx="635294" cy="5411836"/>
        </a:xfrm>
        <a:prstGeom prst="round2SameRect">
          <a:avLst/>
        </a:prstGeom>
        <a:solidFill>
          <a:schemeClr val="lt1">
            <a:alpha val="90000"/>
            <a:hueOff val="0"/>
            <a:satOff val="0"/>
            <a:lumOff val="0"/>
            <a:alphaOff val="0"/>
          </a:schemeClr>
        </a:solidFill>
        <a:ln w="25400" cap="flat" cmpd="sng" algn="ctr">
          <a:solidFill>
            <a:schemeClr val="accent2">
              <a:hueOff val="4681519"/>
              <a:satOff val="-5839"/>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15875" rIns="15875" bIns="15875" numCol="1" spcCol="1270" anchor="ctr" anchorCtr="0">
          <a:noAutofit/>
        </a:bodyPr>
        <a:lstStyle/>
        <a:p>
          <a:pPr marL="228600" lvl="1" indent="-228600" algn="l" defTabSz="1111250">
            <a:lnSpc>
              <a:spcPct val="90000"/>
            </a:lnSpc>
            <a:spcBef>
              <a:spcPct val="0"/>
            </a:spcBef>
            <a:spcAft>
              <a:spcPct val="15000"/>
            </a:spcAft>
            <a:buChar char="••"/>
          </a:pPr>
          <a:r>
            <a:rPr lang="ru-RU" sz="2500" kern="1200" dirty="0" smtClean="0"/>
            <a:t>Картографическая проекция</a:t>
          </a:r>
          <a:endParaRPr lang="ru-RU" sz="2500" kern="1200" dirty="0"/>
        </a:p>
      </dsp:txBody>
      <dsp:txXfrm rot="5400000">
        <a:off x="3072434" y="-847182"/>
        <a:ext cx="635294" cy="541183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1FE4D55-FF5C-4397-A690-90253D09DDC7}" type="datetimeFigureOut">
              <a:rPr lang="ru-RU" smtClean="0"/>
              <a:pPr/>
              <a:t>11.09.2020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256A99-B1AD-42BB-AD69-E637D7D3FF5E}"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1FE4D55-FF5C-4397-A690-90253D09DDC7}" type="datetimeFigureOut">
              <a:rPr lang="ru-RU" smtClean="0"/>
              <a:pPr/>
              <a:t>11.09.2020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256A99-B1AD-42BB-AD69-E637D7D3FF5E}"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1FE4D55-FF5C-4397-A690-90253D09DDC7}" type="datetimeFigureOut">
              <a:rPr lang="ru-RU" smtClean="0"/>
              <a:pPr/>
              <a:t>11.09.2020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256A99-B1AD-42BB-AD69-E637D7D3FF5E}"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1FE4D55-FF5C-4397-A690-90253D09DDC7}" type="datetimeFigureOut">
              <a:rPr lang="ru-RU" smtClean="0"/>
              <a:pPr/>
              <a:t>11.09.2020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256A99-B1AD-42BB-AD69-E637D7D3FF5E}"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1FE4D55-FF5C-4397-A690-90253D09DDC7}" type="datetimeFigureOut">
              <a:rPr lang="ru-RU" smtClean="0"/>
              <a:pPr/>
              <a:t>11.09.2020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1256A99-B1AD-42BB-AD69-E637D7D3FF5E}"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1FE4D55-FF5C-4397-A690-90253D09DDC7}" type="datetimeFigureOut">
              <a:rPr lang="ru-RU" smtClean="0"/>
              <a:pPr/>
              <a:t>11.09.2020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256A99-B1AD-42BB-AD69-E637D7D3FF5E}"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1FE4D55-FF5C-4397-A690-90253D09DDC7}" type="datetimeFigureOut">
              <a:rPr lang="ru-RU" smtClean="0"/>
              <a:pPr/>
              <a:t>11.09.2020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1256A99-B1AD-42BB-AD69-E637D7D3FF5E}"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1FE4D55-FF5C-4397-A690-90253D09DDC7}" type="datetimeFigureOut">
              <a:rPr lang="ru-RU" smtClean="0"/>
              <a:pPr/>
              <a:t>11.09.2020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1256A99-B1AD-42BB-AD69-E637D7D3FF5E}"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1FE4D55-FF5C-4397-A690-90253D09DDC7}" type="datetimeFigureOut">
              <a:rPr lang="ru-RU" smtClean="0"/>
              <a:pPr/>
              <a:t>11.09.2020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1256A99-B1AD-42BB-AD69-E637D7D3FF5E}"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1FE4D55-FF5C-4397-A690-90253D09DDC7}" type="datetimeFigureOut">
              <a:rPr lang="ru-RU" smtClean="0"/>
              <a:pPr/>
              <a:t>11.09.2020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256A99-B1AD-42BB-AD69-E637D7D3FF5E}"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1FE4D55-FF5C-4397-A690-90253D09DDC7}" type="datetimeFigureOut">
              <a:rPr lang="ru-RU" smtClean="0"/>
              <a:pPr/>
              <a:t>11.09.2020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1256A99-B1AD-42BB-AD69-E637D7D3FF5E}"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FE4D55-FF5C-4397-A690-90253D09DDC7}" type="datetimeFigureOut">
              <a:rPr lang="ru-RU" smtClean="0"/>
              <a:pPr/>
              <a:t>11.09.2020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256A99-B1AD-42BB-AD69-E637D7D3FF5E}"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txBox="1">
            <a:spLocks/>
          </p:cNvSpPr>
          <p:nvPr/>
        </p:nvSpPr>
        <p:spPr>
          <a:xfrm>
            <a:off x="1475656" y="2060848"/>
            <a:ext cx="6552728" cy="2123658"/>
          </a:xfrm>
          <a:prstGeom prst="rect">
            <a:avLst/>
          </a:prstGeom>
          <a:noFill/>
          <a:effectLst>
            <a:outerShdw blurRad="25400" dist="38100" dir="600000" algn="tl" rotWithShape="0">
              <a:schemeClr val="bg1"/>
            </a:outerShdw>
          </a:effectLst>
        </p:spPr>
        <p:txBody>
          <a:bodyPr vert="horz" wrap="square" lIns="91440" tIns="45720" rIns="91440" bIns="45720" rtlCol="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base">
              <a:spcAft>
                <a:spcPct val="0"/>
              </a:spcAft>
              <a:defRPr/>
            </a:pPr>
            <a:r>
              <a:rPr lang="ru-RU" b="1" dirty="0" smtClean="0">
                <a:solidFill>
                  <a:srgbClr val="004800"/>
                </a:solidFill>
              </a:rPr>
              <a:t>Географическая карта – особый источник информации</a:t>
            </a:r>
            <a:endParaRPr lang="ru-RU" b="1" dirty="0">
              <a:ln w="19050">
                <a:solidFill>
                  <a:prstClr val="white"/>
                </a:solidFill>
                <a:prstDash val="solid"/>
              </a:ln>
              <a:solidFill>
                <a:srgbClr val="004800"/>
              </a:solidFill>
              <a:latin typeface="+mn-lt"/>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2204864"/>
            <a:ext cx="8229600" cy="2476872"/>
          </a:xfrm>
          <a:solidFill>
            <a:srgbClr val="EFD8A9"/>
          </a:solidFill>
          <a:ln>
            <a:solidFill>
              <a:schemeClr val="bg1"/>
            </a:solidFill>
          </a:ln>
        </p:spPr>
        <p:txBody>
          <a:bodyPr/>
          <a:lstStyle/>
          <a:p>
            <a:pPr marL="3175" indent="19050">
              <a:buNone/>
            </a:pPr>
            <a:r>
              <a:rPr lang="ru-RU" sz="3600" b="1" dirty="0" smtClean="0">
                <a:solidFill>
                  <a:srgbClr val="C00000"/>
                </a:solidFill>
              </a:rPr>
              <a:t>Картографическая проекция</a:t>
            </a:r>
            <a:r>
              <a:rPr lang="ru-RU" sz="3600" dirty="0" smtClean="0">
                <a:solidFill>
                  <a:srgbClr val="C00000"/>
                </a:solidFill>
              </a:rPr>
              <a:t> </a:t>
            </a:r>
            <a:r>
              <a:rPr lang="ru-RU" sz="3600" dirty="0" smtClean="0"/>
              <a:t>– математический способ переноса изображения поверхности земного шара на плоскость географической карты.</a:t>
            </a:r>
          </a:p>
          <a:p>
            <a:pPr>
              <a:buNone/>
            </a:pP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274638"/>
            <a:ext cx="6624736" cy="1143000"/>
          </a:xfrm>
          <a:solidFill>
            <a:srgbClr val="F6E9CE"/>
          </a:solidFill>
          <a:ln>
            <a:solidFill>
              <a:schemeClr val="bg1">
                <a:lumMod val="50000"/>
              </a:schemeClr>
            </a:solidFill>
          </a:ln>
        </p:spPr>
        <p:txBody>
          <a:bodyPr/>
          <a:lstStyle/>
          <a:p>
            <a:r>
              <a:rPr lang="ru-RU" sz="3200" dirty="0" smtClean="0">
                <a:solidFill>
                  <a:schemeClr val="accent2">
                    <a:lumMod val="50000"/>
                  </a:schemeClr>
                </a:solidFill>
              </a:rPr>
              <a:t>Виды картографических проекций </a:t>
            </a:r>
            <a:br>
              <a:rPr lang="ru-RU" sz="3200" dirty="0" smtClean="0">
                <a:solidFill>
                  <a:schemeClr val="accent2">
                    <a:lumMod val="50000"/>
                  </a:schemeClr>
                </a:solidFill>
              </a:rPr>
            </a:br>
            <a:r>
              <a:rPr lang="ru-RU" sz="3200" dirty="0" smtClean="0">
                <a:solidFill>
                  <a:schemeClr val="accent2">
                    <a:lumMod val="50000"/>
                  </a:schemeClr>
                </a:solidFill>
              </a:rPr>
              <a:t>по характеру искажений</a:t>
            </a:r>
            <a:endParaRPr lang="ru-RU" sz="3200" dirty="0">
              <a:solidFill>
                <a:schemeClr val="accent2">
                  <a:lumMod val="50000"/>
                </a:schemeClr>
              </a:solidFill>
            </a:endParaRPr>
          </a:p>
        </p:txBody>
      </p:sp>
      <p:graphicFrame>
        <p:nvGraphicFramePr>
          <p:cNvPr id="4" name="Содержимое 3"/>
          <p:cNvGraphicFramePr>
            <a:graphicFrameLocks noGrp="1"/>
          </p:cNvGraphicFramePr>
          <p:nvPr>
            <p:ph idx="1"/>
          </p:nvPr>
        </p:nvGraphicFramePr>
        <p:xfrm>
          <a:off x="323528" y="1556792"/>
          <a:ext cx="8496944" cy="5212080"/>
        </p:xfrm>
        <a:graphic>
          <a:graphicData uri="http://schemas.openxmlformats.org/drawingml/2006/table">
            <a:tbl>
              <a:tblPr>
                <a:tableStyleId>{616DA210-FB5B-4158-B5E0-FEB733F419BA}</a:tableStyleId>
              </a:tblPr>
              <a:tblGrid>
                <a:gridCol w="503548"/>
                <a:gridCol w="2531441"/>
                <a:gridCol w="1557744"/>
                <a:gridCol w="1468682"/>
                <a:gridCol w="2435529"/>
              </a:tblGrid>
              <a:tr h="787118">
                <a:tc>
                  <a:txBody>
                    <a:bodyPr/>
                    <a:lstStyle/>
                    <a:p>
                      <a:pPr marL="0" indent="0" algn="l">
                        <a:spcAft>
                          <a:spcPts val="0"/>
                        </a:spcAft>
                      </a:pPr>
                      <a:r>
                        <a:rPr lang="ru-RU" sz="1600" dirty="0" smtClean="0"/>
                        <a:t>№ </a:t>
                      </a:r>
                      <a:r>
                        <a:rPr lang="ru-RU" sz="1600" dirty="0" err="1" smtClean="0"/>
                        <a:t>п</a:t>
                      </a:r>
                      <a:r>
                        <a:rPr lang="ru-RU" sz="1600" dirty="0" smtClean="0"/>
                        <a:t>/</a:t>
                      </a:r>
                      <a:r>
                        <a:rPr lang="ru-RU" sz="1600" dirty="0" err="1" smtClean="0"/>
                        <a:t>п</a:t>
                      </a:r>
                      <a:endParaRPr lang="ru-RU" sz="1600" dirty="0">
                        <a:latin typeface="Times New Roman"/>
                        <a:ea typeface="Times New Roman"/>
                        <a:cs typeface="Times New Roman"/>
                      </a:endParaRPr>
                    </a:p>
                  </a:txBody>
                  <a:tcPr marL="68580" marR="68580" marT="0" marB="0" anchor="ctr">
                    <a:solidFill>
                      <a:schemeClr val="bg2"/>
                    </a:solidFill>
                  </a:tcPr>
                </a:tc>
                <a:tc>
                  <a:txBody>
                    <a:bodyPr/>
                    <a:lstStyle/>
                    <a:p>
                      <a:pPr marL="0" indent="0" algn="ctr">
                        <a:spcAft>
                          <a:spcPts val="0"/>
                        </a:spcAft>
                      </a:pPr>
                      <a:r>
                        <a:rPr lang="ru-RU" sz="1800" b="1" dirty="0"/>
                        <a:t>Вид картографической проекции по характеру искажения</a:t>
                      </a:r>
                      <a:endParaRPr lang="ru-RU" sz="1800" b="1" dirty="0">
                        <a:latin typeface="Times New Roman"/>
                        <a:ea typeface="Times New Roman"/>
                        <a:cs typeface="Times New Roman"/>
                      </a:endParaRPr>
                    </a:p>
                  </a:txBody>
                  <a:tcPr marL="68580" marR="68580" marT="0" marB="0" anchor="ctr">
                    <a:solidFill>
                      <a:schemeClr val="bg2"/>
                    </a:solidFill>
                  </a:tcPr>
                </a:tc>
                <a:tc>
                  <a:txBody>
                    <a:bodyPr/>
                    <a:lstStyle/>
                    <a:p>
                      <a:pPr marL="0" indent="3175" algn="ctr">
                        <a:spcAft>
                          <a:spcPts val="0"/>
                        </a:spcAft>
                      </a:pPr>
                      <a:r>
                        <a:rPr lang="ru-RU" sz="1800" b="1" dirty="0"/>
                        <a:t>Сохраняются</a:t>
                      </a:r>
                      <a:endParaRPr lang="ru-RU" sz="1800" b="1" dirty="0">
                        <a:latin typeface="Times New Roman"/>
                        <a:ea typeface="Times New Roman"/>
                        <a:cs typeface="Times New Roman"/>
                      </a:endParaRPr>
                    </a:p>
                  </a:txBody>
                  <a:tcPr marL="68580" marR="68580" marT="0" marB="0" anchor="ctr">
                    <a:solidFill>
                      <a:schemeClr val="bg2"/>
                    </a:solidFill>
                  </a:tcPr>
                </a:tc>
                <a:tc>
                  <a:txBody>
                    <a:bodyPr/>
                    <a:lstStyle/>
                    <a:p>
                      <a:pPr marL="177800" indent="-165100" algn="ctr">
                        <a:spcAft>
                          <a:spcPts val="0"/>
                        </a:spcAft>
                      </a:pPr>
                      <a:r>
                        <a:rPr lang="ru-RU" sz="1800" b="1" dirty="0"/>
                        <a:t>Искажаются</a:t>
                      </a:r>
                      <a:endParaRPr lang="ru-RU" sz="1800" b="1" dirty="0">
                        <a:latin typeface="Times New Roman"/>
                        <a:ea typeface="Times New Roman"/>
                        <a:cs typeface="Times New Roman"/>
                      </a:endParaRPr>
                    </a:p>
                  </a:txBody>
                  <a:tcPr marL="68580" marR="68580" marT="0" marB="0" anchor="ctr">
                    <a:solidFill>
                      <a:schemeClr val="bg2"/>
                    </a:solidFill>
                  </a:tcPr>
                </a:tc>
                <a:tc>
                  <a:txBody>
                    <a:bodyPr/>
                    <a:lstStyle/>
                    <a:p>
                      <a:pPr marL="177800" indent="-165100" algn="ctr">
                        <a:spcAft>
                          <a:spcPts val="0"/>
                        </a:spcAft>
                      </a:pPr>
                      <a:r>
                        <a:rPr lang="ru-RU" sz="1800" b="1" dirty="0"/>
                        <a:t>Назначение карт</a:t>
                      </a:r>
                      <a:endParaRPr lang="ru-RU" sz="1800" b="1" dirty="0">
                        <a:latin typeface="Times New Roman"/>
                        <a:ea typeface="Times New Roman"/>
                        <a:cs typeface="Times New Roman"/>
                      </a:endParaRPr>
                    </a:p>
                  </a:txBody>
                  <a:tcPr marL="68580" marR="68580" marT="0" marB="0" anchor="ctr">
                    <a:solidFill>
                      <a:schemeClr val="bg2"/>
                    </a:solidFill>
                  </a:tcPr>
                </a:tc>
              </a:tr>
              <a:tr h="524745">
                <a:tc>
                  <a:txBody>
                    <a:bodyPr/>
                    <a:lstStyle/>
                    <a:p>
                      <a:pPr marL="177800" indent="-165100" algn="ctr">
                        <a:spcAft>
                          <a:spcPts val="0"/>
                        </a:spcAft>
                      </a:pPr>
                      <a:r>
                        <a:rPr lang="ru-RU" sz="1800" dirty="0"/>
                        <a:t>1</a:t>
                      </a:r>
                      <a:endParaRPr lang="ru-RU" sz="1800" dirty="0">
                        <a:latin typeface="Times New Roman"/>
                        <a:ea typeface="Times New Roman"/>
                        <a:cs typeface="Times New Roman"/>
                      </a:endParaRPr>
                    </a:p>
                  </a:txBody>
                  <a:tcPr marL="68580" marR="68580" marT="0" marB="0">
                    <a:solidFill>
                      <a:schemeClr val="bg2"/>
                    </a:solidFill>
                  </a:tcPr>
                </a:tc>
                <a:tc>
                  <a:txBody>
                    <a:bodyPr/>
                    <a:lstStyle/>
                    <a:p>
                      <a:pPr marL="0" indent="3175" algn="l">
                        <a:spcAft>
                          <a:spcPts val="0"/>
                        </a:spcAft>
                      </a:pPr>
                      <a:r>
                        <a:rPr lang="ru-RU" sz="2400" dirty="0"/>
                        <a:t>Равновеликие</a:t>
                      </a:r>
                      <a:endParaRPr lang="ru-RU" sz="2400" dirty="0">
                        <a:latin typeface="Times New Roman"/>
                        <a:ea typeface="Times New Roman"/>
                        <a:cs typeface="Times New Roman"/>
                      </a:endParaRPr>
                    </a:p>
                  </a:txBody>
                  <a:tcPr marL="68580" marR="68580" marT="0" marB="0">
                    <a:solidFill>
                      <a:schemeClr val="bg2"/>
                    </a:solidFill>
                  </a:tcPr>
                </a:tc>
                <a:tc>
                  <a:txBody>
                    <a:bodyPr/>
                    <a:lstStyle/>
                    <a:p>
                      <a:pPr marL="0" indent="3175" algn="ctr">
                        <a:spcAft>
                          <a:spcPts val="0"/>
                        </a:spcAft>
                        <a:tabLst>
                          <a:tab pos="0" algn="l"/>
                        </a:tabLst>
                      </a:pPr>
                      <a:r>
                        <a:rPr lang="ru-RU" sz="1800" dirty="0" smtClean="0"/>
                        <a:t>Площади</a:t>
                      </a:r>
                    </a:p>
                    <a:p>
                      <a:pPr marL="0" indent="3175" algn="ctr">
                        <a:spcAft>
                          <a:spcPts val="0"/>
                        </a:spcAft>
                        <a:tabLst>
                          <a:tab pos="0" algn="l"/>
                        </a:tabLst>
                      </a:pPr>
                      <a:endParaRPr lang="ru-RU" sz="1800" dirty="0">
                        <a:latin typeface="Times New Roman"/>
                        <a:ea typeface="Times New Roman"/>
                        <a:cs typeface="Times New Roman"/>
                      </a:endParaRPr>
                    </a:p>
                  </a:txBody>
                  <a:tcPr marL="68580" marR="68580" marT="0" marB="0">
                    <a:solidFill>
                      <a:schemeClr val="bg2"/>
                    </a:solidFill>
                  </a:tcPr>
                </a:tc>
                <a:tc>
                  <a:txBody>
                    <a:bodyPr/>
                    <a:lstStyle/>
                    <a:p>
                      <a:pPr marL="0" indent="0" algn="ctr">
                        <a:spcAft>
                          <a:spcPts val="0"/>
                        </a:spcAft>
                      </a:pPr>
                      <a:endParaRPr lang="ru-RU" sz="1800" dirty="0" smtClean="0">
                        <a:latin typeface="Times New Roman"/>
                        <a:ea typeface="Times New Roman"/>
                        <a:cs typeface="Times New Roman"/>
                      </a:endParaRPr>
                    </a:p>
                    <a:p>
                      <a:pPr marL="0" indent="0" algn="ctr">
                        <a:spcAft>
                          <a:spcPts val="0"/>
                        </a:spcAft>
                      </a:pPr>
                      <a:endParaRPr lang="ru-RU" sz="1800" dirty="0" smtClean="0">
                        <a:latin typeface="Times New Roman"/>
                        <a:ea typeface="Times New Roman"/>
                        <a:cs typeface="Times New Roman"/>
                      </a:endParaRPr>
                    </a:p>
                    <a:p>
                      <a:pPr marL="0" indent="0" algn="ctr">
                        <a:spcAft>
                          <a:spcPts val="0"/>
                        </a:spcAft>
                      </a:pPr>
                      <a:endParaRPr lang="ru-RU" sz="1800" dirty="0">
                        <a:latin typeface="Times New Roman"/>
                        <a:ea typeface="Times New Roman"/>
                        <a:cs typeface="Times New Roman"/>
                      </a:endParaRPr>
                    </a:p>
                  </a:txBody>
                  <a:tcPr marL="68580" marR="68580" marT="0" marB="0">
                    <a:solidFill>
                      <a:schemeClr val="bg2"/>
                    </a:solidFill>
                  </a:tcPr>
                </a:tc>
                <a:tc>
                  <a:txBody>
                    <a:bodyPr/>
                    <a:lstStyle/>
                    <a:p>
                      <a:pPr marL="0" indent="3175" algn="ctr">
                        <a:spcAft>
                          <a:spcPts val="0"/>
                        </a:spcAft>
                      </a:pPr>
                      <a:endParaRPr lang="ru-RU" sz="1800" dirty="0">
                        <a:latin typeface="Times New Roman"/>
                        <a:ea typeface="Times New Roman"/>
                        <a:cs typeface="Times New Roman"/>
                      </a:endParaRPr>
                    </a:p>
                  </a:txBody>
                  <a:tcPr marL="68580" marR="68580" marT="0" marB="0">
                    <a:solidFill>
                      <a:schemeClr val="bg2"/>
                    </a:solidFill>
                  </a:tcPr>
                </a:tc>
              </a:tr>
              <a:tr h="1049490">
                <a:tc>
                  <a:txBody>
                    <a:bodyPr/>
                    <a:lstStyle/>
                    <a:p>
                      <a:pPr marL="165100" indent="-165100" algn="ctr">
                        <a:spcAft>
                          <a:spcPts val="0"/>
                        </a:spcAft>
                      </a:pPr>
                      <a:r>
                        <a:rPr lang="ru-RU" sz="1800" dirty="0" smtClean="0"/>
                        <a:t>2</a:t>
                      </a:r>
                      <a:endParaRPr lang="ru-RU" sz="1800" dirty="0">
                        <a:latin typeface="Times New Roman"/>
                        <a:ea typeface="Times New Roman"/>
                        <a:cs typeface="Times New Roman"/>
                      </a:endParaRPr>
                    </a:p>
                  </a:txBody>
                  <a:tcPr marL="68580" marR="68580" marT="0" marB="0">
                    <a:solidFill>
                      <a:schemeClr val="bg2"/>
                    </a:solidFill>
                  </a:tcPr>
                </a:tc>
                <a:tc>
                  <a:txBody>
                    <a:bodyPr/>
                    <a:lstStyle/>
                    <a:p>
                      <a:pPr marL="0" indent="3175" algn="l">
                        <a:spcAft>
                          <a:spcPts val="0"/>
                        </a:spcAft>
                      </a:pPr>
                      <a:r>
                        <a:rPr lang="ru-RU" sz="2400" dirty="0"/>
                        <a:t>Равноугольные</a:t>
                      </a:r>
                      <a:endParaRPr lang="ru-RU" sz="2400" dirty="0">
                        <a:latin typeface="Times New Roman"/>
                        <a:ea typeface="Times New Roman"/>
                        <a:cs typeface="Times New Roman"/>
                      </a:endParaRPr>
                    </a:p>
                  </a:txBody>
                  <a:tcPr marL="68580" marR="68580" marT="0" marB="0">
                    <a:solidFill>
                      <a:schemeClr val="bg2"/>
                    </a:solidFill>
                  </a:tcPr>
                </a:tc>
                <a:tc>
                  <a:txBody>
                    <a:bodyPr/>
                    <a:lstStyle/>
                    <a:p>
                      <a:pPr marL="0" indent="3175" algn="ctr">
                        <a:spcAft>
                          <a:spcPts val="0"/>
                        </a:spcAft>
                      </a:pPr>
                      <a:endParaRPr lang="ru-RU" sz="1800" dirty="0">
                        <a:latin typeface="Times New Roman"/>
                        <a:ea typeface="Times New Roman"/>
                        <a:cs typeface="Times New Roman"/>
                      </a:endParaRPr>
                    </a:p>
                  </a:txBody>
                  <a:tcPr marL="68580" marR="68580" marT="0" marB="0">
                    <a:solidFill>
                      <a:schemeClr val="bg2"/>
                    </a:solidFill>
                  </a:tcPr>
                </a:tc>
                <a:tc>
                  <a:txBody>
                    <a:bodyPr/>
                    <a:lstStyle/>
                    <a:p>
                      <a:pPr marL="0" indent="3175" algn="ctr">
                        <a:spcAft>
                          <a:spcPts val="0"/>
                        </a:spcAft>
                      </a:pPr>
                      <a:r>
                        <a:rPr lang="ru-RU" sz="1800" dirty="0"/>
                        <a:t>Длины и </a:t>
                      </a:r>
                      <a:r>
                        <a:rPr lang="ru-RU" sz="1800" dirty="0" smtClean="0"/>
                        <a:t>площади</a:t>
                      </a:r>
                    </a:p>
                    <a:p>
                      <a:pPr marL="0" indent="3175" algn="ctr">
                        <a:spcAft>
                          <a:spcPts val="0"/>
                        </a:spcAft>
                      </a:pPr>
                      <a:endParaRPr lang="ru-RU" sz="1800" dirty="0" smtClean="0">
                        <a:latin typeface="Times New Roman"/>
                        <a:ea typeface="Times New Roman"/>
                        <a:cs typeface="Times New Roman"/>
                      </a:endParaRPr>
                    </a:p>
                    <a:p>
                      <a:pPr marL="0" indent="3175" algn="ctr">
                        <a:spcAft>
                          <a:spcPts val="0"/>
                        </a:spcAft>
                      </a:pPr>
                      <a:endParaRPr lang="ru-RU" sz="1800" dirty="0" smtClean="0">
                        <a:latin typeface="Times New Roman"/>
                        <a:ea typeface="Times New Roman"/>
                        <a:cs typeface="Times New Roman"/>
                      </a:endParaRPr>
                    </a:p>
                    <a:p>
                      <a:pPr marL="0" indent="3175" algn="ctr">
                        <a:spcAft>
                          <a:spcPts val="0"/>
                        </a:spcAft>
                      </a:pPr>
                      <a:endParaRPr lang="ru-RU" sz="1800" dirty="0" smtClean="0">
                        <a:latin typeface="Times New Roman"/>
                        <a:ea typeface="Times New Roman"/>
                        <a:cs typeface="Times New Roman"/>
                      </a:endParaRPr>
                    </a:p>
                    <a:p>
                      <a:pPr marL="0" indent="3175" algn="ctr">
                        <a:spcAft>
                          <a:spcPts val="0"/>
                        </a:spcAft>
                      </a:pPr>
                      <a:endParaRPr lang="ru-RU" sz="1800" dirty="0">
                        <a:latin typeface="Times New Roman"/>
                        <a:ea typeface="Times New Roman"/>
                        <a:cs typeface="Times New Roman"/>
                      </a:endParaRPr>
                    </a:p>
                  </a:txBody>
                  <a:tcPr marL="68580" marR="68580" marT="0" marB="0">
                    <a:solidFill>
                      <a:schemeClr val="bg2"/>
                    </a:solidFill>
                  </a:tcPr>
                </a:tc>
                <a:tc>
                  <a:txBody>
                    <a:bodyPr/>
                    <a:lstStyle/>
                    <a:p>
                      <a:pPr marL="0" indent="3175" algn="ctr">
                        <a:spcAft>
                          <a:spcPts val="0"/>
                        </a:spcAft>
                      </a:pPr>
                      <a:endParaRPr lang="ru-RU" sz="1800" dirty="0" smtClean="0">
                        <a:latin typeface="Times New Roman"/>
                        <a:ea typeface="Times New Roman"/>
                        <a:cs typeface="Times New Roman"/>
                      </a:endParaRPr>
                    </a:p>
                    <a:p>
                      <a:pPr marL="0" indent="3175" algn="ctr">
                        <a:spcAft>
                          <a:spcPts val="0"/>
                        </a:spcAft>
                      </a:pPr>
                      <a:endParaRPr lang="ru-RU" sz="1800" dirty="0" smtClean="0">
                        <a:latin typeface="Times New Roman"/>
                        <a:ea typeface="Times New Roman"/>
                        <a:cs typeface="Times New Roman"/>
                      </a:endParaRPr>
                    </a:p>
                    <a:p>
                      <a:pPr marL="0" indent="3175" algn="ctr">
                        <a:spcAft>
                          <a:spcPts val="0"/>
                        </a:spcAft>
                      </a:pPr>
                      <a:endParaRPr lang="ru-RU" sz="1800" dirty="0" smtClean="0">
                        <a:latin typeface="Times New Roman"/>
                        <a:ea typeface="Times New Roman"/>
                        <a:cs typeface="Times New Roman"/>
                      </a:endParaRPr>
                    </a:p>
                    <a:p>
                      <a:pPr marL="0" indent="3175" algn="ctr">
                        <a:spcAft>
                          <a:spcPts val="0"/>
                        </a:spcAft>
                      </a:pPr>
                      <a:endParaRPr lang="ru-RU" sz="1800" dirty="0" smtClean="0">
                        <a:latin typeface="Times New Roman"/>
                        <a:ea typeface="Times New Roman"/>
                        <a:cs typeface="Times New Roman"/>
                      </a:endParaRPr>
                    </a:p>
                    <a:p>
                      <a:pPr marL="0" indent="3175" algn="ctr">
                        <a:spcAft>
                          <a:spcPts val="0"/>
                        </a:spcAft>
                      </a:pPr>
                      <a:endParaRPr lang="ru-RU" sz="1800" dirty="0" smtClean="0">
                        <a:latin typeface="Times New Roman"/>
                        <a:ea typeface="Times New Roman"/>
                        <a:cs typeface="Times New Roman"/>
                      </a:endParaRPr>
                    </a:p>
                    <a:p>
                      <a:pPr marL="0" indent="3175" algn="ctr">
                        <a:spcAft>
                          <a:spcPts val="0"/>
                        </a:spcAft>
                      </a:pPr>
                      <a:endParaRPr lang="ru-RU" sz="1800" dirty="0" smtClean="0">
                        <a:latin typeface="Times New Roman"/>
                        <a:ea typeface="Times New Roman"/>
                        <a:cs typeface="Times New Roman"/>
                      </a:endParaRPr>
                    </a:p>
                    <a:p>
                      <a:pPr marL="0" indent="3175" algn="ctr">
                        <a:spcAft>
                          <a:spcPts val="0"/>
                        </a:spcAft>
                      </a:pPr>
                      <a:endParaRPr lang="ru-RU" sz="1800" dirty="0">
                        <a:latin typeface="Times New Roman"/>
                        <a:ea typeface="Times New Roman"/>
                        <a:cs typeface="Times New Roman"/>
                      </a:endParaRPr>
                    </a:p>
                  </a:txBody>
                  <a:tcPr marL="68580" marR="68580" marT="0" marB="0">
                    <a:solidFill>
                      <a:schemeClr val="bg2"/>
                    </a:solidFill>
                  </a:tcPr>
                </a:tc>
              </a:tr>
              <a:tr h="1049490">
                <a:tc>
                  <a:txBody>
                    <a:bodyPr/>
                    <a:lstStyle/>
                    <a:p>
                      <a:pPr marL="177800" indent="-165100" algn="ctr">
                        <a:spcAft>
                          <a:spcPts val="0"/>
                        </a:spcAft>
                      </a:pPr>
                      <a:r>
                        <a:rPr lang="ru-RU" sz="1800" dirty="0"/>
                        <a:t>3</a:t>
                      </a:r>
                      <a:endParaRPr lang="ru-RU" sz="1800" dirty="0">
                        <a:latin typeface="Times New Roman"/>
                        <a:ea typeface="Times New Roman"/>
                        <a:cs typeface="Times New Roman"/>
                      </a:endParaRPr>
                    </a:p>
                  </a:txBody>
                  <a:tcPr marL="68580" marR="68580" marT="0" marB="0">
                    <a:solidFill>
                      <a:schemeClr val="bg2"/>
                    </a:solidFill>
                  </a:tcPr>
                </a:tc>
                <a:tc>
                  <a:txBody>
                    <a:bodyPr/>
                    <a:lstStyle/>
                    <a:p>
                      <a:pPr marL="0" indent="3175" algn="l">
                        <a:spcAft>
                          <a:spcPts val="0"/>
                        </a:spcAft>
                      </a:pPr>
                      <a:r>
                        <a:rPr lang="ru-RU" sz="2400" dirty="0"/>
                        <a:t>Произвольные</a:t>
                      </a:r>
                      <a:endParaRPr lang="ru-RU" sz="2400" dirty="0">
                        <a:latin typeface="Times New Roman"/>
                        <a:ea typeface="Times New Roman"/>
                        <a:cs typeface="Times New Roman"/>
                      </a:endParaRPr>
                    </a:p>
                  </a:txBody>
                  <a:tcPr marL="68580" marR="68580" marT="0" marB="0">
                    <a:solidFill>
                      <a:schemeClr val="bg2"/>
                    </a:solidFill>
                  </a:tcPr>
                </a:tc>
                <a:tc>
                  <a:txBody>
                    <a:bodyPr/>
                    <a:lstStyle/>
                    <a:p>
                      <a:pPr marL="0" indent="3175" algn="ctr">
                        <a:spcAft>
                          <a:spcPts val="0"/>
                        </a:spcAft>
                      </a:pPr>
                      <a:r>
                        <a:rPr lang="ru-RU" sz="1800" dirty="0"/>
                        <a:t>–</a:t>
                      </a:r>
                      <a:endParaRPr lang="ru-RU" sz="1800" dirty="0">
                        <a:latin typeface="Times New Roman"/>
                        <a:ea typeface="Times New Roman"/>
                        <a:cs typeface="Times New Roman"/>
                      </a:endParaRPr>
                    </a:p>
                  </a:txBody>
                  <a:tcPr marL="68580" marR="68580" marT="0" marB="0">
                    <a:solidFill>
                      <a:schemeClr val="bg2"/>
                    </a:solidFill>
                  </a:tcPr>
                </a:tc>
                <a:tc>
                  <a:txBody>
                    <a:bodyPr/>
                    <a:lstStyle/>
                    <a:p>
                      <a:pPr marL="0" indent="3175" algn="ctr">
                        <a:spcAft>
                          <a:spcPts val="0"/>
                        </a:spcAft>
                      </a:pPr>
                      <a:endParaRPr lang="ru-RU" sz="1800" dirty="0">
                        <a:latin typeface="Times New Roman"/>
                        <a:ea typeface="Times New Roman"/>
                        <a:cs typeface="Times New Roman"/>
                      </a:endParaRPr>
                    </a:p>
                  </a:txBody>
                  <a:tcPr marL="68580" marR="68580" marT="0" marB="0">
                    <a:solidFill>
                      <a:schemeClr val="bg2"/>
                    </a:solidFill>
                  </a:tcPr>
                </a:tc>
                <a:tc>
                  <a:txBody>
                    <a:bodyPr/>
                    <a:lstStyle/>
                    <a:p>
                      <a:pPr marL="0" indent="3175" algn="ctr">
                        <a:spcAft>
                          <a:spcPts val="0"/>
                        </a:spcAft>
                      </a:pPr>
                      <a:r>
                        <a:rPr lang="ru-RU" sz="1800" dirty="0"/>
                        <a:t>Удобны для использования карт небольших территорий, где искажения невелики и их можно не учитывать</a:t>
                      </a:r>
                      <a:endParaRPr lang="ru-RU" sz="1800" dirty="0">
                        <a:latin typeface="Times New Roman"/>
                        <a:ea typeface="Times New Roman"/>
                        <a:cs typeface="Times New Roman"/>
                      </a:endParaRPr>
                    </a:p>
                  </a:txBody>
                  <a:tcPr marL="68580" marR="68580" marT="0" marB="0">
                    <a:solidFill>
                      <a:schemeClr val="bg2"/>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99792" y="1124744"/>
            <a:ext cx="3726020" cy="461665"/>
          </a:xfrm>
          <a:prstGeom prst="rect">
            <a:avLst/>
          </a:prstGeom>
          <a:solidFill>
            <a:schemeClr val="bg1"/>
          </a:solidFill>
        </p:spPr>
        <p:txBody>
          <a:bodyPr wrap="none" rtlCol="0">
            <a:spAutoFit/>
          </a:bodyPr>
          <a:lstStyle/>
          <a:p>
            <a:r>
              <a:rPr lang="ru-RU" sz="2400" dirty="0" smtClean="0"/>
              <a:t>Цилиндрическая проекция</a:t>
            </a:r>
            <a:endParaRPr lang="ru-RU" sz="2400" dirty="0"/>
          </a:p>
        </p:txBody>
      </p:sp>
      <p:pic>
        <p:nvPicPr>
          <p:cNvPr id="3074" name="Picture 2" descr="C:\Users\user\Desktop\Рисунок18.jpg"/>
          <p:cNvPicPr>
            <a:picLocks noChangeAspect="1" noChangeArrowheads="1"/>
          </p:cNvPicPr>
          <p:nvPr/>
        </p:nvPicPr>
        <p:blipFill>
          <a:blip r:embed="rId2" cstate="print"/>
          <a:srcRect/>
          <a:stretch>
            <a:fillRect/>
          </a:stretch>
        </p:blipFill>
        <p:spPr bwMode="auto">
          <a:xfrm>
            <a:off x="463684" y="2132856"/>
            <a:ext cx="8187804" cy="3240360"/>
          </a:xfrm>
          <a:prstGeom prst="rect">
            <a:avLst/>
          </a:prstGeom>
          <a:noFill/>
        </p:spPr>
      </p:pic>
      <p:sp>
        <p:nvSpPr>
          <p:cNvPr id="6" name="Прямоугольник 5"/>
          <p:cNvSpPr/>
          <p:nvPr/>
        </p:nvSpPr>
        <p:spPr>
          <a:xfrm>
            <a:off x="2808000" y="2204864"/>
            <a:ext cx="2088232"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987824" y="980728"/>
            <a:ext cx="3029163" cy="461665"/>
          </a:xfrm>
          <a:prstGeom prst="rect">
            <a:avLst/>
          </a:prstGeom>
          <a:solidFill>
            <a:schemeClr val="bg1"/>
          </a:solidFill>
        </p:spPr>
        <p:txBody>
          <a:bodyPr wrap="none" rtlCol="0">
            <a:spAutoFit/>
          </a:bodyPr>
          <a:lstStyle/>
          <a:p>
            <a:r>
              <a:rPr lang="ru-RU" sz="2400" dirty="0" smtClean="0"/>
              <a:t>Коническая проекция</a:t>
            </a:r>
            <a:endParaRPr lang="ru-RU" sz="2400" dirty="0"/>
          </a:p>
        </p:txBody>
      </p:sp>
      <p:pic>
        <p:nvPicPr>
          <p:cNvPr id="1026" name="Picture 2" descr="C:\Users\user\Desktop\Рисунок13.jpg"/>
          <p:cNvPicPr>
            <a:picLocks noChangeAspect="1" noChangeArrowheads="1"/>
          </p:cNvPicPr>
          <p:nvPr/>
        </p:nvPicPr>
        <p:blipFill>
          <a:blip r:embed="rId2" cstate="print"/>
          <a:srcRect/>
          <a:stretch>
            <a:fillRect/>
          </a:stretch>
        </p:blipFill>
        <p:spPr bwMode="auto">
          <a:xfrm>
            <a:off x="683568" y="2276872"/>
            <a:ext cx="7773844" cy="3106267"/>
          </a:xfrm>
          <a:prstGeom prst="rect">
            <a:avLst/>
          </a:prstGeom>
          <a:noFill/>
        </p:spPr>
      </p:pic>
      <p:sp>
        <p:nvSpPr>
          <p:cNvPr id="6" name="Прямоугольник 5"/>
          <p:cNvSpPr/>
          <p:nvPr/>
        </p:nvSpPr>
        <p:spPr>
          <a:xfrm>
            <a:off x="2843808" y="2348880"/>
            <a:ext cx="1512168" cy="2880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987824" y="1124744"/>
            <a:ext cx="3446585" cy="461665"/>
          </a:xfrm>
          <a:prstGeom prst="rect">
            <a:avLst/>
          </a:prstGeom>
          <a:solidFill>
            <a:schemeClr val="bg1"/>
          </a:solidFill>
        </p:spPr>
        <p:txBody>
          <a:bodyPr wrap="none" rtlCol="0">
            <a:spAutoFit/>
          </a:bodyPr>
          <a:lstStyle/>
          <a:p>
            <a:r>
              <a:rPr lang="ru-RU" sz="2400" dirty="0" smtClean="0"/>
              <a:t>Азимутальные проекции</a:t>
            </a:r>
            <a:endParaRPr lang="ru-RU" sz="2400" dirty="0"/>
          </a:p>
        </p:txBody>
      </p:sp>
      <p:pic>
        <p:nvPicPr>
          <p:cNvPr id="2050" name="Picture 2" descr="C:\Users\user\Desktop\Рисунок14.jpg"/>
          <p:cNvPicPr>
            <a:picLocks noChangeAspect="1" noChangeArrowheads="1"/>
          </p:cNvPicPr>
          <p:nvPr/>
        </p:nvPicPr>
        <p:blipFill>
          <a:blip r:embed="rId2" cstate="print">
            <a:lum contrast="10000"/>
          </a:blip>
          <a:srcRect/>
          <a:stretch>
            <a:fillRect/>
          </a:stretch>
        </p:blipFill>
        <p:spPr bwMode="auto">
          <a:xfrm>
            <a:off x="683568" y="1916832"/>
            <a:ext cx="7814239" cy="3168352"/>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graphicFrame>
        <p:nvGraphicFramePr>
          <p:cNvPr id="3" name="Таблица 2"/>
          <p:cNvGraphicFramePr>
            <a:graphicFrameLocks noGrp="1"/>
          </p:cNvGraphicFramePr>
          <p:nvPr/>
        </p:nvGraphicFramePr>
        <p:xfrm>
          <a:off x="323528" y="1268760"/>
          <a:ext cx="8496945" cy="5176874"/>
        </p:xfrm>
        <a:graphic>
          <a:graphicData uri="http://schemas.openxmlformats.org/drawingml/2006/table">
            <a:tbl>
              <a:tblPr>
                <a:tableStyleId>{616DA210-FB5B-4158-B5E0-FEB733F419BA}</a:tableStyleId>
              </a:tblPr>
              <a:tblGrid>
                <a:gridCol w="496346"/>
                <a:gridCol w="2049531"/>
                <a:gridCol w="1930509"/>
                <a:gridCol w="1984532"/>
                <a:gridCol w="2036027"/>
              </a:tblGrid>
              <a:tr h="1293825">
                <a:tc>
                  <a:txBody>
                    <a:bodyPr/>
                    <a:lstStyle/>
                    <a:p>
                      <a:pPr marL="1588" indent="0" algn="ctr">
                        <a:spcAft>
                          <a:spcPts val="0"/>
                        </a:spcAft>
                      </a:pPr>
                      <a:r>
                        <a:rPr lang="ru-RU" sz="1700" dirty="0"/>
                        <a:t>№ </a:t>
                      </a:r>
                      <a:r>
                        <a:rPr lang="ru-RU" sz="1700" dirty="0" err="1"/>
                        <a:t>п</a:t>
                      </a:r>
                      <a:r>
                        <a:rPr lang="ru-RU" sz="1700" dirty="0"/>
                        <a:t>/</a:t>
                      </a:r>
                      <a:r>
                        <a:rPr lang="ru-RU" sz="1700" dirty="0" err="1"/>
                        <a:t>п</a:t>
                      </a:r>
                      <a:endParaRPr lang="ru-RU" sz="1700" dirty="0">
                        <a:latin typeface="Times New Roman"/>
                        <a:ea typeface="Times New Roman"/>
                        <a:cs typeface="Times New Roman"/>
                      </a:endParaRPr>
                    </a:p>
                  </a:txBody>
                  <a:tcPr marL="65405" marR="65405" marT="0" marB="0" anchor="ctr">
                    <a:solidFill>
                      <a:schemeClr val="bg2"/>
                    </a:solidFill>
                  </a:tcPr>
                </a:tc>
                <a:tc>
                  <a:txBody>
                    <a:bodyPr/>
                    <a:lstStyle/>
                    <a:p>
                      <a:pPr marL="1588" indent="-1588" algn="ctr">
                        <a:spcAft>
                          <a:spcPts val="0"/>
                        </a:spcAft>
                      </a:pPr>
                      <a:r>
                        <a:rPr lang="ru-RU" sz="1700" b="1" dirty="0"/>
                        <a:t>Виды картографических проекций по типу вспомогательной поверхности</a:t>
                      </a:r>
                      <a:endParaRPr lang="ru-RU" sz="1700" b="1" dirty="0">
                        <a:latin typeface="Times New Roman"/>
                        <a:ea typeface="Times New Roman"/>
                        <a:cs typeface="Times New Roman"/>
                      </a:endParaRPr>
                    </a:p>
                  </a:txBody>
                  <a:tcPr marL="65405" marR="65405" marT="0" marB="0" anchor="ctr">
                    <a:solidFill>
                      <a:schemeClr val="bg2"/>
                    </a:solidFill>
                  </a:tcPr>
                </a:tc>
                <a:tc>
                  <a:txBody>
                    <a:bodyPr/>
                    <a:lstStyle/>
                    <a:p>
                      <a:pPr marL="0" indent="4763" algn="ctr">
                        <a:spcAft>
                          <a:spcPts val="0"/>
                        </a:spcAft>
                      </a:pPr>
                      <a:r>
                        <a:rPr lang="ru-RU" sz="1700" b="1" dirty="0"/>
                        <a:t>Вспомогательная </a:t>
                      </a:r>
                      <a:endParaRPr lang="ru-RU" sz="1700" b="1" dirty="0" smtClean="0"/>
                    </a:p>
                    <a:p>
                      <a:pPr marL="177800" indent="-165100" algn="ctr">
                        <a:spcAft>
                          <a:spcPts val="0"/>
                        </a:spcAft>
                      </a:pPr>
                      <a:r>
                        <a:rPr lang="ru-RU" sz="1700" b="1" dirty="0" smtClean="0"/>
                        <a:t>поверхность</a:t>
                      </a:r>
                      <a:endParaRPr lang="ru-RU" sz="1700" b="1" dirty="0">
                        <a:latin typeface="Times New Roman"/>
                        <a:ea typeface="Times New Roman"/>
                        <a:cs typeface="Times New Roman"/>
                      </a:endParaRPr>
                    </a:p>
                  </a:txBody>
                  <a:tcPr marL="65405" marR="65405" marT="0" marB="0" anchor="ctr">
                    <a:solidFill>
                      <a:schemeClr val="bg2"/>
                    </a:solidFill>
                  </a:tcPr>
                </a:tc>
                <a:tc>
                  <a:txBody>
                    <a:bodyPr/>
                    <a:lstStyle/>
                    <a:p>
                      <a:pPr marL="0" indent="4763" algn="ctr">
                        <a:spcAft>
                          <a:spcPts val="0"/>
                        </a:spcAft>
                      </a:pPr>
                      <a:r>
                        <a:rPr lang="ru-RU" sz="1700" b="1" dirty="0"/>
                        <a:t>Примеры карт в </a:t>
                      </a:r>
                      <a:endParaRPr lang="ru-RU" sz="1700" b="1" dirty="0" smtClean="0"/>
                    </a:p>
                    <a:p>
                      <a:pPr marL="177800" indent="-165100" algn="ctr">
                        <a:spcAft>
                          <a:spcPts val="0"/>
                        </a:spcAft>
                      </a:pPr>
                      <a:r>
                        <a:rPr lang="ru-RU" sz="1700" b="1" dirty="0" smtClean="0"/>
                        <a:t>данной </a:t>
                      </a:r>
                      <a:r>
                        <a:rPr lang="ru-RU" sz="1700" b="1" dirty="0"/>
                        <a:t>проекции</a:t>
                      </a:r>
                      <a:endParaRPr lang="ru-RU" sz="1700" b="1" dirty="0">
                        <a:latin typeface="Times New Roman"/>
                        <a:ea typeface="Times New Roman"/>
                        <a:cs typeface="Times New Roman"/>
                      </a:endParaRPr>
                    </a:p>
                  </a:txBody>
                  <a:tcPr marL="65405" marR="65405" marT="0" marB="0" anchor="ctr">
                    <a:solidFill>
                      <a:schemeClr val="bg2"/>
                    </a:solidFill>
                  </a:tcPr>
                </a:tc>
                <a:tc>
                  <a:txBody>
                    <a:bodyPr/>
                    <a:lstStyle/>
                    <a:p>
                      <a:pPr marL="0" indent="4763" algn="ctr">
                        <a:spcAft>
                          <a:spcPts val="0"/>
                        </a:spcAft>
                      </a:pPr>
                      <a:r>
                        <a:rPr lang="ru-RU" sz="1700" b="1" dirty="0"/>
                        <a:t>Характер </a:t>
                      </a:r>
                      <a:endParaRPr lang="ru-RU" sz="1700" b="1" dirty="0" smtClean="0"/>
                    </a:p>
                    <a:p>
                      <a:pPr marL="177800" indent="-165100" algn="ctr">
                        <a:spcAft>
                          <a:spcPts val="0"/>
                        </a:spcAft>
                      </a:pPr>
                      <a:r>
                        <a:rPr lang="ru-RU" sz="1700" b="1" dirty="0" smtClean="0"/>
                        <a:t>искажений</a:t>
                      </a:r>
                      <a:endParaRPr lang="ru-RU" sz="1700" b="1" dirty="0">
                        <a:latin typeface="Times New Roman"/>
                        <a:ea typeface="Times New Roman"/>
                        <a:cs typeface="Times New Roman"/>
                      </a:endParaRPr>
                    </a:p>
                  </a:txBody>
                  <a:tcPr marL="65405" marR="65405" marT="0" marB="0" anchor="ctr">
                    <a:solidFill>
                      <a:schemeClr val="bg2"/>
                    </a:solidFill>
                  </a:tcPr>
                </a:tc>
              </a:tr>
              <a:tr h="1552589">
                <a:tc>
                  <a:txBody>
                    <a:bodyPr/>
                    <a:lstStyle/>
                    <a:p>
                      <a:pPr marL="177800" indent="-165100" algn="ctr">
                        <a:spcAft>
                          <a:spcPts val="0"/>
                        </a:spcAft>
                      </a:pPr>
                      <a:r>
                        <a:rPr lang="ru-RU" sz="1700"/>
                        <a:t>1</a:t>
                      </a:r>
                      <a:endParaRPr lang="ru-RU" sz="1700">
                        <a:latin typeface="Times New Roman"/>
                        <a:ea typeface="Times New Roman"/>
                        <a:cs typeface="Times New Roman"/>
                      </a:endParaRPr>
                    </a:p>
                  </a:txBody>
                  <a:tcPr marL="65405" marR="65405" marT="0" marB="0">
                    <a:solidFill>
                      <a:schemeClr val="bg2"/>
                    </a:solidFill>
                  </a:tcPr>
                </a:tc>
                <a:tc>
                  <a:txBody>
                    <a:bodyPr/>
                    <a:lstStyle/>
                    <a:p>
                      <a:pPr marL="177800" indent="-165100">
                        <a:spcAft>
                          <a:spcPts val="0"/>
                        </a:spcAft>
                      </a:pPr>
                      <a:r>
                        <a:rPr lang="ru-RU" sz="2000" dirty="0"/>
                        <a:t>Азимутальные</a:t>
                      </a:r>
                      <a:endParaRPr lang="ru-RU" sz="2000" dirty="0">
                        <a:latin typeface="Times New Roman"/>
                        <a:ea typeface="Times New Roman"/>
                        <a:cs typeface="Times New Roman"/>
                      </a:endParaRPr>
                    </a:p>
                  </a:txBody>
                  <a:tcPr marL="65405" marR="65405" marT="0" marB="0">
                    <a:solidFill>
                      <a:schemeClr val="bg2"/>
                    </a:solidFill>
                  </a:tcPr>
                </a:tc>
                <a:tc>
                  <a:txBody>
                    <a:bodyPr/>
                    <a:lstStyle/>
                    <a:p>
                      <a:endParaRPr lang="ru-RU"/>
                    </a:p>
                  </a:txBody>
                  <a:tcPr marL="65405" marR="65405" marT="0" marB="0">
                    <a:solidFill>
                      <a:schemeClr val="bg2"/>
                    </a:solidFill>
                  </a:tcPr>
                </a:tc>
                <a:tc>
                  <a:txBody>
                    <a:bodyPr/>
                    <a:lstStyle/>
                    <a:p>
                      <a:endParaRPr lang="ru-RU"/>
                    </a:p>
                  </a:txBody>
                  <a:tcPr marL="65405" marR="65405" marT="0" marB="0">
                    <a:solidFill>
                      <a:schemeClr val="bg2"/>
                    </a:solidFill>
                  </a:tcPr>
                </a:tc>
                <a:tc>
                  <a:txBody>
                    <a:bodyPr/>
                    <a:lstStyle/>
                    <a:p>
                      <a:endParaRPr lang="ru-RU" dirty="0"/>
                    </a:p>
                  </a:txBody>
                  <a:tcPr marL="65405" marR="65405" marT="0" marB="0">
                    <a:solidFill>
                      <a:schemeClr val="bg2"/>
                    </a:solidFill>
                  </a:tcPr>
                </a:tc>
              </a:tr>
              <a:tr h="1293825">
                <a:tc>
                  <a:txBody>
                    <a:bodyPr/>
                    <a:lstStyle/>
                    <a:p>
                      <a:pPr marL="177800" indent="-165100" algn="ctr">
                        <a:spcAft>
                          <a:spcPts val="0"/>
                        </a:spcAft>
                      </a:pPr>
                      <a:r>
                        <a:rPr lang="ru-RU" sz="1700"/>
                        <a:t>2</a:t>
                      </a:r>
                      <a:endParaRPr lang="ru-RU" sz="1700">
                        <a:latin typeface="Times New Roman"/>
                        <a:ea typeface="Times New Roman"/>
                        <a:cs typeface="Times New Roman"/>
                      </a:endParaRPr>
                    </a:p>
                  </a:txBody>
                  <a:tcPr marL="65405" marR="65405" marT="0" marB="0">
                    <a:solidFill>
                      <a:schemeClr val="bg2"/>
                    </a:solidFill>
                  </a:tcPr>
                </a:tc>
                <a:tc>
                  <a:txBody>
                    <a:bodyPr/>
                    <a:lstStyle/>
                    <a:p>
                      <a:pPr marL="177800" indent="-165100">
                        <a:spcAft>
                          <a:spcPts val="0"/>
                        </a:spcAft>
                      </a:pPr>
                      <a:r>
                        <a:rPr lang="ru-RU" sz="2000" dirty="0"/>
                        <a:t>Цилиндрические</a:t>
                      </a:r>
                      <a:endParaRPr lang="ru-RU" sz="2000" dirty="0">
                        <a:latin typeface="Times New Roman"/>
                        <a:ea typeface="Times New Roman"/>
                        <a:cs typeface="Times New Roman"/>
                      </a:endParaRPr>
                    </a:p>
                  </a:txBody>
                  <a:tcPr marL="65405" marR="65405" marT="0" marB="0">
                    <a:solidFill>
                      <a:schemeClr val="bg2"/>
                    </a:solidFill>
                  </a:tcPr>
                </a:tc>
                <a:tc>
                  <a:txBody>
                    <a:bodyPr/>
                    <a:lstStyle/>
                    <a:p>
                      <a:endParaRPr lang="ru-RU"/>
                    </a:p>
                  </a:txBody>
                  <a:tcPr marL="65405" marR="65405" marT="0" marB="0">
                    <a:solidFill>
                      <a:schemeClr val="bg2"/>
                    </a:solidFill>
                  </a:tcPr>
                </a:tc>
                <a:tc>
                  <a:txBody>
                    <a:bodyPr/>
                    <a:lstStyle/>
                    <a:p>
                      <a:endParaRPr lang="ru-RU"/>
                    </a:p>
                  </a:txBody>
                  <a:tcPr marL="65405" marR="65405" marT="0" marB="0">
                    <a:solidFill>
                      <a:schemeClr val="bg2"/>
                    </a:solidFill>
                  </a:tcPr>
                </a:tc>
                <a:tc>
                  <a:txBody>
                    <a:bodyPr/>
                    <a:lstStyle/>
                    <a:p>
                      <a:endParaRPr lang="ru-RU"/>
                    </a:p>
                  </a:txBody>
                  <a:tcPr marL="65405" marR="65405" marT="0" marB="0">
                    <a:solidFill>
                      <a:schemeClr val="bg2"/>
                    </a:solidFill>
                  </a:tcPr>
                </a:tc>
              </a:tr>
              <a:tr h="1035060">
                <a:tc>
                  <a:txBody>
                    <a:bodyPr/>
                    <a:lstStyle/>
                    <a:p>
                      <a:pPr marL="177800" indent="-165100" algn="ctr">
                        <a:spcAft>
                          <a:spcPts val="0"/>
                        </a:spcAft>
                      </a:pPr>
                      <a:r>
                        <a:rPr lang="ru-RU" sz="1700"/>
                        <a:t>3</a:t>
                      </a:r>
                      <a:endParaRPr lang="ru-RU" sz="1700">
                        <a:latin typeface="Times New Roman"/>
                        <a:ea typeface="Times New Roman"/>
                        <a:cs typeface="Times New Roman"/>
                      </a:endParaRPr>
                    </a:p>
                  </a:txBody>
                  <a:tcPr marL="65405" marR="65405" marT="0" marB="0">
                    <a:solidFill>
                      <a:schemeClr val="bg2"/>
                    </a:solidFill>
                  </a:tcPr>
                </a:tc>
                <a:tc>
                  <a:txBody>
                    <a:bodyPr/>
                    <a:lstStyle/>
                    <a:p>
                      <a:pPr marL="177800" indent="-165100">
                        <a:spcAft>
                          <a:spcPts val="0"/>
                        </a:spcAft>
                      </a:pPr>
                      <a:r>
                        <a:rPr lang="ru-RU" sz="2000" dirty="0"/>
                        <a:t>Конические</a:t>
                      </a:r>
                      <a:endParaRPr lang="ru-RU" sz="2000" dirty="0">
                        <a:latin typeface="Times New Roman"/>
                        <a:ea typeface="Times New Roman"/>
                        <a:cs typeface="Times New Roman"/>
                      </a:endParaRPr>
                    </a:p>
                  </a:txBody>
                  <a:tcPr marL="65405" marR="65405" marT="0" marB="0">
                    <a:solidFill>
                      <a:schemeClr val="bg2"/>
                    </a:solidFill>
                  </a:tcPr>
                </a:tc>
                <a:tc>
                  <a:txBody>
                    <a:bodyPr/>
                    <a:lstStyle/>
                    <a:p>
                      <a:endParaRPr lang="ru-RU"/>
                    </a:p>
                  </a:txBody>
                  <a:tcPr marL="65405" marR="65405" marT="0" marB="0">
                    <a:solidFill>
                      <a:schemeClr val="bg2"/>
                    </a:solidFill>
                  </a:tcPr>
                </a:tc>
                <a:tc>
                  <a:txBody>
                    <a:bodyPr/>
                    <a:lstStyle/>
                    <a:p>
                      <a:endParaRPr lang="ru-RU"/>
                    </a:p>
                  </a:txBody>
                  <a:tcPr marL="65405" marR="65405" marT="0" marB="0">
                    <a:solidFill>
                      <a:schemeClr val="bg2"/>
                    </a:solidFill>
                  </a:tcPr>
                </a:tc>
                <a:tc>
                  <a:txBody>
                    <a:bodyPr/>
                    <a:lstStyle/>
                    <a:p>
                      <a:endParaRPr lang="ru-RU" dirty="0"/>
                    </a:p>
                  </a:txBody>
                  <a:tcPr marL="65405" marR="65405" marT="0" marB="0">
                    <a:solidFill>
                      <a:schemeClr val="bg2"/>
                    </a:solidFill>
                  </a:tcPr>
                </a:tc>
              </a:tr>
            </a:tbl>
          </a:graphicData>
        </a:graphic>
      </p:graphicFrame>
      <p:sp>
        <p:nvSpPr>
          <p:cNvPr id="4" name="Заголовок 1"/>
          <p:cNvSpPr txBox="1">
            <a:spLocks/>
          </p:cNvSpPr>
          <p:nvPr/>
        </p:nvSpPr>
        <p:spPr>
          <a:xfrm>
            <a:off x="1259632" y="274638"/>
            <a:ext cx="6624736" cy="922114"/>
          </a:xfrm>
          <a:prstGeom prst="rect">
            <a:avLst/>
          </a:prstGeom>
          <a:solidFill>
            <a:schemeClr val="accent3">
              <a:lumMod val="20000"/>
              <a:lumOff val="80000"/>
            </a:schemeClr>
          </a:solidFill>
          <a:ln>
            <a:solidFill>
              <a:schemeClr val="bg1">
                <a:lumMod val="50000"/>
              </a:schemeClr>
            </a:solidFill>
          </a:ln>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700" b="0" i="0" u="none" strike="noStrike" kern="1200" cap="none" spc="0" normalizeH="0" baseline="0" noProof="0" dirty="0" smtClean="0">
                <a:ln>
                  <a:noFill/>
                </a:ln>
                <a:solidFill>
                  <a:schemeClr val="accent2">
                    <a:lumMod val="50000"/>
                  </a:schemeClr>
                </a:solidFill>
                <a:effectLst/>
                <a:uLnTx/>
                <a:uFillTx/>
                <a:latin typeface="+mj-lt"/>
                <a:ea typeface="+mj-ea"/>
                <a:cs typeface="+mj-cs"/>
              </a:rPr>
              <a:t>Виды картографических проекций </a:t>
            </a:r>
            <a:br>
              <a:rPr kumimoji="0" lang="ru-RU" sz="2700" b="0" i="0" u="none" strike="noStrike" kern="1200" cap="none" spc="0" normalizeH="0" baseline="0" noProof="0" dirty="0" smtClean="0">
                <a:ln>
                  <a:noFill/>
                </a:ln>
                <a:solidFill>
                  <a:schemeClr val="accent2">
                    <a:lumMod val="50000"/>
                  </a:schemeClr>
                </a:solidFill>
                <a:effectLst/>
                <a:uLnTx/>
                <a:uFillTx/>
                <a:latin typeface="+mj-lt"/>
                <a:ea typeface="+mj-ea"/>
                <a:cs typeface="+mj-cs"/>
              </a:rPr>
            </a:br>
            <a:r>
              <a:rPr kumimoji="0" lang="ru-RU" sz="2700" b="0" i="0" u="none" strike="noStrike" kern="1200" cap="none" spc="0" normalizeH="0" baseline="0" noProof="0" dirty="0" smtClean="0">
                <a:ln>
                  <a:noFill/>
                </a:ln>
                <a:solidFill>
                  <a:schemeClr val="accent2">
                    <a:lumMod val="50000"/>
                  </a:schemeClr>
                </a:solidFill>
                <a:effectLst/>
                <a:uLnTx/>
                <a:uFillTx/>
                <a:latin typeface="+mj-lt"/>
                <a:ea typeface="+mj-ea"/>
                <a:cs typeface="+mj-cs"/>
              </a:rPr>
              <a:t>по типу</a:t>
            </a:r>
            <a:r>
              <a:rPr kumimoji="0" lang="ru-RU" sz="2700" b="0" i="0" u="none" strike="noStrike" kern="1200" cap="none" spc="0" normalizeH="0" noProof="0" dirty="0" smtClean="0">
                <a:ln>
                  <a:noFill/>
                </a:ln>
                <a:solidFill>
                  <a:schemeClr val="accent2">
                    <a:lumMod val="50000"/>
                  </a:schemeClr>
                </a:solidFill>
                <a:effectLst/>
                <a:uLnTx/>
                <a:uFillTx/>
                <a:latin typeface="+mj-lt"/>
                <a:ea typeface="+mj-ea"/>
                <a:cs typeface="+mj-cs"/>
              </a:rPr>
              <a:t> вспомогательной поверхности</a:t>
            </a:r>
            <a:endParaRPr kumimoji="0" lang="ru-RU" sz="2700" b="0" i="0" u="none" strike="noStrike" kern="1200" cap="none" spc="0" normalizeH="0" baseline="0" noProof="0" dirty="0">
              <a:ln>
                <a:noFill/>
              </a:ln>
              <a:solidFill>
                <a:schemeClr val="accent2">
                  <a:lumMod val="50000"/>
                </a:schemeClr>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1124744"/>
            <a:ext cx="8229600" cy="1872208"/>
          </a:xfrm>
          <a:solidFill>
            <a:srgbClr val="F6E9CE"/>
          </a:solidFill>
        </p:spPr>
        <p:txBody>
          <a:bodyPr>
            <a:normAutofit/>
          </a:bodyPr>
          <a:lstStyle/>
          <a:p>
            <a:r>
              <a:rPr lang="ru-RU" sz="2800" b="1" dirty="0" smtClean="0">
                <a:solidFill>
                  <a:srgbClr val="C00000"/>
                </a:solidFill>
              </a:rPr>
              <a:t>Географическая карта</a:t>
            </a:r>
            <a:r>
              <a:rPr lang="ru-RU" sz="2800" dirty="0" smtClean="0">
                <a:solidFill>
                  <a:srgbClr val="C00000"/>
                </a:solidFill>
              </a:rPr>
              <a:t> </a:t>
            </a:r>
            <a:r>
              <a:rPr lang="ru-RU" sz="2800" dirty="0" smtClean="0"/>
              <a:t>– это уменьшенное, математически определенное изображение поверхности Земли, на котором все объекты показаны в принятой системе условных знаков.</a:t>
            </a:r>
          </a:p>
          <a:p>
            <a:endParaRPr lang="ru-RU" dirty="0"/>
          </a:p>
        </p:txBody>
      </p:sp>
      <p:sp>
        <p:nvSpPr>
          <p:cNvPr id="5" name="Прямоугольник 4"/>
          <p:cNvSpPr/>
          <p:nvPr/>
        </p:nvSpPr>
        <p:spPr>
          <a:xfrm>
            <a:off x="467544" y="3284984"/>
            <a:ext cx="8208912" cy="3312368"/>
          </a:xfrm>
          <a:prstGeom prst="rect">
            <a:avLst/>
          </a:prstGeom>
          <a:solidFill>
            <a:srgbClr val="F6E9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ru-RU" sz="3200" dirty="0" smtClean="0">
                <a:solidFill>
                  <a:srgbClr val="C00000"/>
                </a:solidFill>
              </a:rPr>
              <a:t>Математическая основа карт</a:t>
            </a:r>
            <a:endParaRPr lang="ru-RU" sz="3200" dirty="0">
              <a:solidFill>
                <a:srgbClr val="C00000"/>
              </a:solidFill>
            </a:endParaRPr>
          </a:p>
        </p:txBody>
      </p:sp>
      <p:graphicFrame>
        <p:nvGraphicFramePr>
          <p:cNvPr id="6" name="Схема 5"/>
          <p:cNvGraphicFramePr/>
          <p:nvPr/>
        </p:nvGraphicFramePr>
        <p:xfrm>
          <a:off x="1547664" y="4005064"/>
          <a:ext cx="6096000" cy="2520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Заголовок 1"/>
          <p:cNvSpPr>
            <a:spLocks noGrp="1"/>
          </p:cNvSpPr>
          <p:nvPr>
            <p:ph type="title"/>
          </p:nvPr>
        </p:nvSpPr>
        <p:spPr>
          <a:xfrm>
            <a:off x="457200" y="274638"/>
            <a:ext cx="7499176" cy="850106"/>
          </a:xfrm>
          <a:effectLst>
            <a:outerShdw dist="25400" algn="ctr" rotWithShape="0">
              <a:schemeClr val="bg1"/>
            </a:outerShdw>
          </a:effectLst>
        </p:spPr>
        <p:txBody>
          <a:bodyPr/>
          <a:lstStyle/>
          <a:p>
            <a:r>
              <a:rPr lang="ru-RU" b="1" dirty="0" smtClean="0"/>
              <a:t>Географическая карта</a:t>
            </a:r>
            <a:endParaRPr lang="ru-RU"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a:effectLst>
            <a:outerShdw dist="25400" algn="ctr" rotWithShape="0">
              <a:schemeClr val="bg1"/>
            </a:outerShdw>
          </a:effectLst>
        </p:spPr>
        <p:txBody>
          <a:bodyPr/>
          <a:lstStyle/>
          <a:p>
            <a:r>
              <a:rPr lang="ru-RU" b="1" dirty="0" smtClean="0"/>
              <a:t>Масштаб карты</a:t>
            </a:r>
            <a:endParaRPr lang="ru-RU" b="1" dirty="0"/>
          </a:p>
        </p:txBody>
      </p:sp>
      <p:sp>
        <p:nvSpPr>
          <p:cNvPr id="3" name="Содержимое 2"/>
          <p:cNvSpPr>
            <a:spLocks noGrp="1"/>
          </p:cNvSpPr>
          <p:nvPr>
            <p:ph idx="1"/>
          </p:nvPr>
        </p:nvSpPr>
        <p:spPr>
          <a:xfrm>
            <a:off x="467544" y="1196752"/>
            <a:ext cx="8229600" cy="1440160"/>
          </a:xfrm>
          <a:solidFill>
            <a:srgbClr val="EFD8A9"/>
          </a:solidFill>
        </p:spPr>
        <p:txBody>
          <a:bodyPr/>
          <a:lstStyle/>
          <a:p>
            <a:pPr marL="182563" indent="12700">
              <a:buNone/>
            </a:pPr>
            <a:r>
              <a:rPr lang="ru-RU" sz="2800" b="1" dirty="0" smtClean="0">
                <a:solidFill>
                  <a:srgbClr val="C00000"/>
                </a:solidFill>
              </a:rPr>
              <a:t>Масштаб</a:t>
            </a:r>
            <a:r>
              <a:rPr lang="ru-RU" sz="2800" b="1" dirty="0" smtClean="0"/>
              <a:t> </a:t>
            </a:r>
            <a:r>
              <a:rPr lang="ru-RU" sz="2800" dirty="0" smtClean="0"/>
              <a:t>– число, показывающее, во сколько раз расстояние на местности уменьшено при перенесении на карту.</a:t>
            </a:r>
          </a:p>
          <a:p>
            <a:endParaRPr lang="ru-RU" dirty="0"/>
          </a:p>
        </p:txBody>
      </p:sp>
      <p:sp>
        <p:nvSpPr>
          <p:cNvPr id="4" name="Содержимое 2"/>
          <p:cNvSpPr txBox="1">
            <a:spLocks/>
          </p:cNvSpPr>
          <p:nvPr/>
        </p:nvSpPr>
        <p:spPr>
          <a:xfrm>
            <a:off x="467544" y="2852936"/>
            <a:ext cx="8229600" cy="2160240"/>
          </a:xfrm>
          <a:prstGeom prst="rect">
            <a:avLst/>
          </a:prstGeom>
          <a:solidFill>
            <a:srgbClr val="EFD8A9"/>
          </a:solidFill>
        </p:spPr>
        <p:txBody>
          <a:bodyPr vert="horz" lIns="91440" tIns="45720" rIns="91440" bIns="45720" rtlCol="0">
            <a:normAutofit/>
          </a:bodyPr>
          <a:lstStyle/>
          <a:p>
            <a:pPr marL="179388" marR="0" lvl="0" indent="12700" algn="l" defTabSz="914400" rtl="0" eaLnBrk="1" fontAlgn="auto" latinLnBrk="0" hangingPunct="1">
              <a:lnSpc>
                <a:spcPct val="100000"/>
              </a:lnSpc>
              <a:spcBef>
                <a:spcPct val="20000"/>
              </a:spcBef>
              <a:spcAft>
                <a:spcPts val="0"/>
              </a:spcAft>
              <a:buClrTx/>
              <a:buSzTx/>
              <a:tabLst/>
              <a:defRPr/>
            </a:pPr>
            <a:r>
              <a:rPr lang="ru-RU" sz="2800" b="1" dirty="0" smtClean="0">
                <a:solidFill>
                  <a:srgbClr val="C00000"/>
                </a:solidFill>
              </a:rPr>
              <a:t>Виды масштаба:</a:t>
            </a:r>
          </a:p>
          <a:p>
            <a:pPr marL="179388" marR="0" lvl="0" indent="12700" algn="l" defTabSz="914400" rtl="0" eaLnBrk="1" fontAlgn="auto" latinLnBrk="0" hangingPunct="1">
              <a:lnSpc>
                <a:spcPct val="100000"/>
              </a:lnSpc>
              <a:spcBef>
                <a:spcPct val="20000"/>
              </a:spcBef>
              <a:spcAft>
                <a:spcPts val="0"/>
              </a:spcAft>
              <a:buClrTx/>
              <a:buSzTx/>
              <a:buAutoNum type="arabicParenR"/>
              <a:tabLst/>
              <a:defRPr/>
            </a:pPr>
            <a:r>
              <a:rPr kumimoji="0" lang="ru-RU" sz="2800" i="0" u="none" strike="noStrike" kern="1200" cap="none" spc="0" normalizeH="0" baseline="0" noProof="0" dirty="0" smtClean="0">
                <a:ln>
                  <a:noFill/>
                </a:ln>
                <a:effectLst/>
                <a:uLnTx/>
                <a:uFillTx/>
                <a:latin typeface="+mn-lt"/>
                <a:ea typeface="+mn-ea"/>
                <a:cs typeface="+mn-cs"/>
              </a:rPr>
              <a:t> Численный                           </a:t>
            </a:r>
          </a:p>
          <a:p>
            <a:pPr marL="179388" marR="0" lvl="0" indent="12700" algn="l" defTabSz="914400" rtl="0" eaLnBrk="1" fontAlgn="auto" latinLnBrk="0" hangingPunct="1">
              <a:lnSpc>
                <a:spcPct val="100000"/>
              </a:lnSpc>
              <a:spcBef>
                <a:spcPct val="20000"/>
              </a:spcBef>
              <a:spcAft>
                <a:spcPts val="0"/>
              </a:spcAft>
              <a:buClrTx/>
              <a:buSzTx/>
              <a:buAutoNum type="arabicParenR"/>
              <a:tabLst/>
              <a:defRPr/>
            </a:pPr>
            <a:r>
              <a:rPr lang="ru-RU" sz="2800" noProof="0" dirty="0" smtClean="0"/>
              <a:t> Именованный</a:t>
            </a:r>
          </a:p>
          <a:p>
            <a:pPr marL="179388" marR="0" lvl="0" indent="12700" algn="l" defTabSz="914400" rtl="0" eaLnBrk="1" fontAlgn="auto" latinLnBrk="0" hangingPunct="1">
              <a:lnSpc>
                <a:spcPct val="100000"/>
              </a:lnSpc>
              <a:spcBef>
                <a:spcPct val="20000"/>
              </a:spcBef>
              <a:spcAft>
                <a:spcPts val="0"/>
              </a:spcAft>
              <a:buClrTx/>
              <a:buSzTx/>
              <a:buAutoNum type="arabicParenR"/>
              <a:tabLst/>
              <a:defRPr/>
            </a:pPr>
            <a:r>
              <a:rPr kumimoji="0" lang="ru-RU" sz="2800" i="0" u="none" strike="noStrike" kern="1200" cap="none" spc="0" normalizeH="0" baseline="0" dirty="0" smtClean="0">
                <a:ln>
                  <a:noFill/>
                </a:ln>
                <a:effectLst/>
                <a:uLnTx/>
                <a:uFillTx/>
                <a:latin typeface="+mn-lt"/>
                <a:ea typeface="+mn-ea"/>
                <a:cs typeface="+mn-cs"/>
              </a:rPr>
              <a:t> Линейный</a:t>
            </a:r>
            <a:endParaRPr kumimoji="0" lang="ru-RU" sz="2800" i="0" u="none" strike="noStrike" kern="1200" cap="none" spc="0" normalizeH="0" baseline="0" noProof="0" dirty="0" smtClean="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ru-RU" sz="3200" b="0" i="0" u="none" strike="noStrike" kern="1200" cap="none" spc="0" normalizeH="0" baseline="0" noProof="0" dirty="0">
              <a:ln>
                <a:noFill/>
              </a:ln>
              <a:effectLst/>
              <a:uLnTx/>
              <a:uFillTx/>
              <a:latin typeface="+mn-lt"/>
              <a:ea typeface="+mn-ea"/>
              <a:cs typeface="+mn-cs"/>
            </a:endParaRPr>
          </a:p>
        </p:txBody>
      </p:sp>
      <p:pic>
        <p:nvPicPr>
          <p:cNvPr id="5" name="Picture 2" descr="C:\Users\user\Desktop\Рисунок12.jpg"/>
          <p:cNvPicPr>
            <a:picLocks noChangeAspect="1" noChangeArrowheads="1"/>
          </p:cNvPicPr>
          <p:nvPr/>
        </p:nvPicPr>
        <p:blipFill>
          <a:blip r:embed="rId2" cstate="print">
            <a:lum contrast="10000"/>
          </a:blip>
          <a:srcRect/>
          <a:stretch>
            <a:fillRect/>
          </a:stretch>
        </p:blipFill>
        <p:spPr bwMode="auto">
          <a:xfrm>
            <a:off x="4499992" y="2492896"/>
            <a:ext cx="4178347" cy="4042320"/>
          </a:xfrm>
          <a:prstGeom prst="rect">
            <a:avLst/>
          </a:prstGeom>
          <a:noFill/>
        </p:spPr>
      </p:pic>
      <p:cxnSp>
        <p:nvCxnSpPr>
          <p:cNvPr id="11" name="Прямая со стрелкой 10"/>
          <p:cNvCxnSpPr/>
          <p:nvPr/>
        </p:nvCxnSpPr>
        <p:spPr>
          <a:xfrm>
            <a:off x="2915816" y="3717032"/>
            <a:ext cx="3456384" cy="2088232"/>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a:off x="2987824" y="4365104"/>
            <a:ext cx="2736304" cy="165618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a:off x="2771800" y="4725144"/>
            <a:ext cx="2664296" cy="1584176"/>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11560" y="548680"/>
            <a:ext cx="7848872" cy="5832648"/>
          </a:xfrm>
          <a:solidFill>
            <a:schemeClr val="bg2"/>
          </a:solidFill>
        </p:spPr>
        <p:txBody>
          <a:bodyPr>
            <a:normAutofit fontScale="92500" lnSpcReduction="10000"/>
          </a:bodyPr>
          <a:lstStyle/>
          <a:p>
            <a:pPr marL="3175" indent="-3175">
              <a:buNone/>
            </a:pPr>
            <a:r>
              <a:rPr lang="ru-RU" dirty="0" smtClean="0"/>
              <a:t>В численном масштабе в знаменателе указано число сантиметров. </a:t>
            </a:r>
          </a:p>
          <a:p>
            <a:pPr>
              <a:buNone/>
            </a:pPr>
            <a:r>
              <a:rPr lang="ru-RU" i="1" dirty="0" smtClean="0">
                <a:solidFill>
                  <a:srgbClr val="C00000"/>
                </a:solidFill>
              </a:rPr>
              <a:t>1: 9 000 000</a:t>
            </a:r>
          </a:p>
          <a:p>
            <a:pPr>
              <a:buNone/>
            </a:pPr>
            <a:r>
              <a:rPr lang="ru-RU" i="1" dirty="0" smtClean="0">
                <a:solidFill>
                  <a:srgbClr val="C00000"/>
                </a:solidFill>
              </a:rPr>
              <a:t>9 000 000 </a:t>
            </a:r>
            <a:r>
              <a:rPr lang="ru-RU" dirty="0" smtClean="0"/>
              <a:t>– это число сантиметров. </a:t>
            </a:r>
          </a:p>
          <a:p>
            <a:pPr marL="3175" indent="-3175">
              <a:buNone/>
            </a:pPr>
            <a:r>
              <a:rPr lang="ru-RU" dirty="0" smtClean="0"/>
              <a:t>При переводе в именованный масштаб мы переводим сантиметры в метры и километры. Чтобы перевести в метры, нужно убрать два ноля. При переводе метров в километры убирают три ноля.</a:t>
            </a:r>
          </a:p>
          <a:p>
            <a:pPr marL="3175" indent="-3175">
              <a:buNone/>
            </a:pPr>
            <a:r>
              <a:rPr lang="ru-RU" dirty="0" smtClean="0"/>
              <a:t>Получилось 90 км.</a:t>
            </a:r>
          </a:p>
          <a:p>
            <a:pPr marL="3175" indent="-3175">
              <a:buNone/>
            </a:pPr>
            <a:r>
              <a:rPr lang="ru-RU" dirty="0" smtClean="0"/>
              <a:t>Именованный масштаб пишем так: </a:t>
            </a:r>
          </a:p>
          <a:p>
            <a:pPr marL="3175" indent="-3175">
              <a:buNone/>
            </a:pPr>
            <a:r>
              <a:rPr lang="ru-RU" i="1" dirty="0" smtClean="0">
                <a:solidFill>
                  <a:srgbClr val="C00000"/>
                </a:solidFill>
              </a:rPr>
              <a:t>в 1 см 90 км</a:t>
            </a:r>
            <a:endParaRPr lang="ru-RU" i="1" dirty="0">
              <a:solidFill>
                <a:srgbClr val="C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C00000"/>
                </a:solidFill>
              </a:rPr>
              <a:t>Выполните задание</a:t>
            </a:r>
            <a:endParaRPr lang="ru-RU" dirty="0">
              <a:solidFill>
                <a:srgbClr val="C00000"/>
              </a:solidFill>
            </a:endParaRPr>
          </a:p>
        </p:txBody>
      </p:sp>
      <p:sp>
        <p:nvSpPr>
          <p:cNvPr id="3" name="Содержимое 2"/>
          <p:cNvSpPr>
            <a:spLocks noGrp="1"/>
          </p:cNvSpPr>
          <p:nvPr>
            <p:ph idx="1"/>
          </p:nvPr>
        </p:nvSpPr>
        <p:spPr/>
        <p:txBody>
          <a:bodyPr/>
          <a:lstStyle/>
          <a:p>
            <a:pPr marL="182563" indent="0">
              <a:buNone/>
            </a:pPr>
            <a:r>
              <a:rPr lang="ru-RU" dirty="0" smtClean="0"/>
              <a:t>Переведите масштаб из численного в именованный:</a:t>
            </a:r>
          </a:p>
          <a:p>
            <a:pPr marL="179388" indent="12700">
              <a:buNone/>
            </a:pPr>
            <a:r>
              <a:rPr lang="ru-RU" i="1" dirty="0" smtClean="0">
                <a:solidFill>
                  <a:srgbClr val="003399"/>
                </a:solidFill>
              </a:rPr>
              <a:t>1: 200 000             в 1 см …….</a:t>
            </a:r>
          </a:p>
          <a:p>
            <a:pPr marL="179388" indent="12700">
              <a:buNone/>
            </a:pPr>
            <a:r>
              <a:rPr lang="ru-RU" i="1" dirty="0" smtClean="0">
                <a:solidFill>
                  <a:srgbClr val="003399"/>
                </a:solidFill>
              </a:rPr>
              <a:t>1: 9 000 000          в 1 см …….</a:t>
            </a:r>
          </a:p>
          <a:p>
            <a:pPr marL="179388" indent="12700">
              <a:buNone/>
            </a:pPr>
            <a:r>
              <a:rPr lang="ru-RU" i="1" dirty="0" smtClean="0">
                <a:solidFill>
                  <a:srgbClr val="003399"/>
                </a:solidFill>
              </a:rPr>
              <a:t>1 : 130 000            в 1 см …….</a:t>
            </a:r>
          </a:p>
          <a:p>
            <a:pPr marL="179388" indent="12700">
              <a:buNone/>
            </a:pPr>
            <a:r>
              <a:rPr lang="ru-RU" i="1" dirty="0" smtClean="0">
                <a:solidFill>
                  <a:srgbClr val="003399"/>
                </a:solidFill>
              </a:rPr>
              <a:t>1 : 50 000 000       в 1 см …….</a:t>
            </a:r>
          </a:p>
          <a:p>
            <a:pPr marL="179388" indent="12700">
              <a:buNone/>
            </a:pPr>
            <a:r>
              <a:rPr lang="ru-RU" i="1" dirty="0" smtClean="0">
                <a:solidFill>
                  <a:srgbClr val="003399"/>
                </a:solidFill>
              </a:rPr>
              <a:t>1: 25 000 000        в 1 см …….</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600201"/>
            <a:ext cx="8229600" cy="1684784"/>
          </a:xfrm>
          <a:solidFill>
            <a:srgbClr val="EFD8A9"/>
          </a:solidFill>
        </p:spPr>
        <p:txBody>
          <a:bodyPr/>
          <a:lstStyle/>
          <a:p>
            <a:pPr marL="269875" indent="9525">
              <a:buNone/>
            </a:pPr>
            <a:r>
              <a:rPr lang="ru-RU" b="1" dirty="0" smtClean="0">
                <a:solidFill>
                  <a:srgbClr val="C00000"/>
                </a:solidFill>
              </a:rPr>
              <a:t>Система географических координат</a:t>
            </a:r>
            <a:r>
              <a:rPr lang="ru-RU" dirty="0" smtClean="0">
                <a:solidFill>
                  <a:srgbClr val="C00000"/>
                </a:solidFill>
              </a:rPr>
              <a:t> </a:t>
            </a:r>
            <a:r>
              <a:rPr lang="ru-RU" dirty="0" smtClean="0"/>
              <a:t>– это широта и долгота, которые определяют положение любой точки на Земле.</a:t>
            </a:r>
          </a:p>
          <a:p>
            <a:endParaRPr lang="ru-RU" dirty="0"/>
          </a:p>
        </p:txBody>
      </p:sp>
      <p:sp>
        <p:nvSpPr>
          <p:cNvPr id="5" name="Заголовок 1"/>
          <p:cNvSpPr txBox="1">
            <a:spLocks/>
          </p:cNvSpPr>
          <p:nvPr/>
        </p:nvSpPr>
        <p:spPr>
          <a:xfrm>
            <a:off x="457200" y="274638"/>
            <a:ext cx="6563072" cy="850106"/>
          </a:xfrm>
          <a:prstGeom prst="rect">
            <a:avLst/>
          </a:prstGeom>
          <a:effectLst>
            <a:outerShdw dist="25400" algn="ctr" rotWithShape="0">
              <a:schemeClr val="bg1"/>
            </a:outerShdw>
          </a:effectLst>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ru-RU" sz="3200" b="1" dirty="0" smtClean="0">
                <a:latin typeface="+mj-lt"/>
                <a:ea typeface="+mj-ea"/>
                <a:cs typeface="+mj-cs"/>
              </a:rPr>
              <a:t>Система географических координат</a:t>
            </a:r>
            <a:endParaRPr kumimoji="0" lang="ru-RU" sz="3200" b="1"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987824" y="692696"/>
            <a:ext cx="2808312" cy="360040"/>
          </a:xfrm>
          <a:solidFill>
            <a:srgbClr val="F6E9CE"/>
          </a:solidFill>
        </p:spPr>
        <p:txBody>
          <a:bodyPr>
            <a:normAutofit lnSpcReduction="10000"/>
          </a:bodyPr>
          <a:lstStyle/>
          <a:p>
            <a:pPr>
              <a:buNone/>
            </a:pPr>
            <a:r>
              <a:rPr lang="ru-RU" sz="1800" dirty="0" smtClean="0"/>
              <a:t>Перед вами четыре карты:</a:t>
            </a:r>
          </a:p>
          <a:p>
            <a:pPr>
              <a:buNone/>
            </a:pPr>
            <a:endParaRPr lang="ru-RU" i="1" dirty="0">
              <a:solidFill>
                <a:schemeClr val="accent5">
                  <a:lumMod val="75000"/>
                </a:schemeClr>
              </a:solidFill>
            </a:endParaRPr>
          </a:p>
        </p:txBody>
      </p:sp>
      <p:sp>
        <p:nvSpPr>
          <p:cNvPr id="7" name="Прямоугольник 6"/>
          <p:cNvSpPr/>
          <p:nvPr/>
        </p:nvSpPr>
        <p:spPr>
          <a:xfrm>
            <a:off x="611560" y="1340768"/>
            <a:ext cx="7488832" cy="1815882"/>
          </a:xfrm>
          <a:prstGeom prst="rect">
            <a:avLst/>
          </a:prstGeom>
          <a:solidFill>
            <a:srgbClr val="F6E9CE"/>
          </a:solidFill>
        </p:spPr>
        <p:txBody>
          <a:bodyPr wrap="square">
            <a:spAutoFit/>
          </a:bodyPr>
          <a:lstStyle/>
          <a:p>
            <a:pPr>
              <a:buNone/>
            </a:pPr>
            <a:r>
              <a:rPr lang="ru-RU" sz="2800" i="1" dirty="0" smtClean="0"/>
              <a:t>Физическая карта России</a:t>
            </a:r>
          </a:p>
          <a:p>
            <a:pPr>
              <a:buNone/>
            </a:pPr>
            <a:r>
              <a:rPr lang="ru-RU" sz="2800" i="1" dirty="0" smtClean="0"/>
              <a:t>- Политическая карта мира</a:t>
            </a:r>
          </a:p>
          <a:p>
            <a:pPr>
              <a:buNone/>
            </a:pPr>
            <a:r>
              <a:rPr lang="ru-RU" sz="2800" i="1" dirty="0" smtClean="0"/>
              <a:t>- План города Бузулук</a:t>
            </a:r>
          </a:p>
          <a:p>
            <a:pPr>
              <a:buNone/>
            </a:pPr>
            <a:r>
              <a:rPr lang="ru-RU" sz="2800" i="1" dirty="0" smtClean="0"/>
              <a:t>- Физическая карта Оренбургской области</a:t>
            </a:r>
            <a:endParaRPr lang="ru-RU"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87624" y="1844824"/>
            <a:ext cx="7139136" cy="2260847"/>
          </a:xfrm>
          <a:solidFill>
            <a:srgbClr val="F6E9CE"/>
          </a:solidFill>
        </p:spPr>
        <p:txBody>
          <a:bodyPr/>
          <a:lstStyle/>
          <a:p>
            <a:pPr marL="0" indent="12700">
              <a:buFontTx/>
              <a:buChar char="-"/>
            </a:pPr>
            <a:r>
              <a:rPr lang="ru-RU" dirty="0" smtClean="0"/>
              <a:t> </a:t>
            </a:r>
            <a:r>
              <a:rPr lang="ru-RU" sz="3000" i="1" dirty="0" smtClean="0"/>
              <a:t>На какой из этих карт самые большие искажения? </a:t>
            </a:r>
          </a:p>
          <a:p>
            <a:pPr marL="0" indent="12700">
              <a:buFontTx/>
              <a:buChar char="-"/>
            </a:pPr>
            <a:r>
              <a:rPr lang="ru-RU" sz="3000" i="1" dirty="0" smtClean="0"/>
              <a:t> На какой карте – самые маленькие? </a:t>
            </a:r>
          </a:p>
          <a:p>
            <a:pPr marL="0" indent="12700">
              <a:buFontTx/>
              <a:buChar char="-"/>
            </a:pPr>
            <a:r>
              <a:rPr lang="ru-RU" sz="3000" i="1" dirty="0" smtClean="0"/>
              <a:t> Почему?</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96752"/>
            <a:ext cx="8229600" cy="4680521"/>
          </a:xfrm>
          <a:solidFill>
            <a:srgbClr val="F6E9CE"/>
          </a:solidFill>
        </p:spPr>
        <p:txBody>
          <a:bodyPr>
            <a:normAutofit fontScale="92500"/>
          </a:bodyPr>
          <a:lstStyle/>
          <a:p>
            <a:pPr marL="179388" indent="3175">
              <a:buNone/>
            </a:pPr>
            <a:r>
              <a:rPr lang="ru-RU" dirty="0" smtClean="0"/>
              <a:t>- Самые большие искажения на картах мира, потому что в этом случае на плоскость приходится переносить весь земной шар. Чем меньше изображенная территория, тем меньше на карте величина искажений. Самые малые искажения на плане города, так как территория города занимают малую площадь, в пределах которой выпуклость земной поверхности незначительная. Небольшую выпуклость проще изобразить на плоскости.</a:t>
            </a: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366</Words>
  <Application>Microsoft Office PowerPoint</Application>
  <PresentationFormat>Экран (4:3)</PresentationFormat>
  <Paragraphs>84</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Слайд 1</vt:lpstr>
      <vt:lpstr>Географическая карта</vt:lpstr>
      <vt:lpstr>Масштаб карты</vt:lpstr>
      <vt:lpstr>Слайд 4</vt:lpstr>
      <vt:lpstr>Выполните задание</vt:lpstr>
      <vt:lpstr>Слайд 6</vt:lpstr>
      <vt:lpstr>Слайд 7</vt:lpstr>
      <vt:lpstr>Слайд 8</vt:lpstr>
      <vt:lpstr>Слайд 9</vt:lpstr>
      <vt:lpstr>Слайд 10</vt:lpstr>
      <vt:lpstr>Виды картографических проекций  по характеру искажений</vt:lpstr>
      <vt:lpstr>Слайд 12</vt:lpstr>
      <vt:lpstr>Слайд 13</vt:lpstr>
      <vt:lpstr>Слайд 14</vt:lpstr>
      <vt:lpstr>Слайд 15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3</cp:revision>
  <dcterms:created xsi:type="dcterms:W3CDTF">2020-09-11T05:01:29Z</dcterms:created>
  <dcterms:modified xsi:type="dcterms:W3CDTF">2020-09-11T05:03:39Z</dcterms:modified>
</cp:coreProperties>
</file>