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Лексические нормы современного русского языка.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НЕОБХОДИМО ЗНАТЬ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Задание №6</a:t>
            </a:r>
            <a:r>
              <a:rPr lang="ru-RU" dirty="0" smtClean="0"/>
              <a:t> проверяет значение лексического значения слова, особенностей лексической сочетаемости; умение не допустить речевой избыточности и других видов речевых ошибок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Речевая избыточность, или многословие, - </a:t>
            </a:r>
            <a:r>
              <a:rPr lang="ru-RU" dirty="0" smtClean="0"/>
              <a:t>это употребление лишних слов, свидетельствующее о неопределённости представлений автора о предмете. </a:t>
            </a:r>
          </a:p>
          <a:p>
            <a:r>
              <a:rPr lang="ru-RU" i="1" dirty="0" smtClean="0"/>
              <a:t>Плеоназм </a:t>
            </a:r>
            <a:r>
              <a:rPr lang="ru-RU" dirty="0" smtClean="0"/>
              <a:t>— оборот речи, в котором происходит дублирование некоторого элемента смысла; наличие нескольких языковых форм, выражающих одно и то же значение, например, «разговор был долгий и продолжительный» </a:t>
            </a:r>
          </a:p>
          <a:p>
            <a:r>
              <a:rPr lang="ru-RU" i="1" dirty="0" smtClean="0"/>
              <a:t>Тавтология </a:t>
            </a:r>
            <a:r>
              <a:rPr lang="ru-RU" dirty="0" smtClean="0"/>
              <a:t>— повторение одних и тех же или близких по смыслу слов, например «яснее ясного», «плачет, слезами заливается».</a:t>
            </a:r>
          </a:p>
          <a:p>
            <a:r>
              <a:rPr lang="ru-RU" i="1" dirty="0" smtClean="0"/>
              <a:t>Нарушение стиля </a:t>
            </a:r>
            <a:r>
              <a:rPr lang="ru-RU" dirty="0" smtClean="0"/>
              <a:t>— употребление неуместных в данном стиле языковых средств, нарушение требований ясности, точности, краткости, богатства и выразительности.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Алгоритм действий.</a:t>
            </a:r>
          </a:p>
          <a:p>
            <a:pPr lvl="0"/>
            <a:r>
              <a:rPr lang="ru-RU" dirty="0" smtClean="0"/>
              <a:t>Прочитайте задание и определите, к какому из двух типов оно относится </a:t>
            </a:r>
            <a:r>
              <a:rPr lang="ru-RU" dirty="0" smtClean="0"/>
              <a:t>– на </a:t>
            </a:r>
            <a:r>
              <a:rPr lang="ru-RU" dirty="0" smtClean="0"/>
              <a:t>исключение или замену.</a:t>
            </a:r>
          </a:p>
          <a:p>
            <a:pPr lvl="0"/>
            <a:r>
              <a:rPr lang="ru-RU" dirty="0" smtClean="0"/>
              <a:t>Внимательно прочитайте предложение, приведённое в задании. Найдите в нём словосочетание, в котором, по вашему мнению, допущена речевая избыточность (если вам предлагается исключить лишнее слово).</a:t>
            </a:r>
          </a:p>
          <a:p>
            <a:pPr lvl="0"/>
            <a:r>
              <a:rPr lang="ru-RU" dirty="0" smtClean="0"/>
              <a:t>Вспомните лексическое значение слов, входящих в это словосочетание. </a:t>
            </a:r>
          </a:p>
          <a:p>
            <a:pPr lvl="0"/>
            <a:r>
              <a:rPr lang="ru-RU" dirty="0" smtClean="0"/>
              <a:t>Уберите зависимое слово и проверьте, сохранился ли смысл предложения. </a:t>
            </a:r>
          </a:p>
          <a:p>
            <a:pPr lvl="0"/>
            <a:r>
              <a:rPr lang="ru-RU" dirty="0" smtClean="0"/>
              <a:t>Если вы выполняете задание №6 </a:t>
            </a:r>
            <a:r>
              <a:rPr lang="ru-RU" dirty="0" smtClean="0">
                <a:solidFill>
                  <a:srgbClr val="FF0000"/>
                </a:solidFill>
              </a:rPr>
              <a:t>с заменой</a:t>
            </a:r>
            <a:r>
              <a:rPr lang="ru-RU" dirty="0" smtClean="0"/>
              <a:t>, то вам нужно выявить речевую ошибку и заменить неверно употреблённое слово правильным.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58832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Что подразумевается под речевой ошибкой? Перечислим основные из них:</a:t>
            </a:r>
          </a:p>
          <a:p>
            <a:pPr lvl="1"/>
            <a:r>
              <a:rPr lang="ru-RU" dirty="0" smtClean="0"/>
              <a:t>неверное использование устойчивых словосочетаний и смешение слов во фразеологических оборотах: </a:t>
            </a:r>
            <a:r>
              <a:rPr lang="ru-RU" i="1" dirty="0" smtClean="0"/>
              <a:t>играть роль и иметь значение –играть значение, иметь роль.</a:t>
            </a:r>
            <a:endParaRPr lang="ru-RU" sz="2000" dirty="0" smtClean="0"/>
          </a:p>
          <a:p>
            <a:pPr lvl="1"/>
            <a:r>
              <a:rPr lang="ru-RU" dirty="0" smtClean="0"/>
              <a:t>употребление слова в несвойственном ему значении: </a:t>
            </a:r>
            <a:r>
              <a:rPr lang="ru-RU" i="1" dirty="0" smtClean="0"/>
              <a:t>В концерте принял участие известный оперный </a:t>
            </a:r>
            <a:r>
              <a:rPr lang="ru-RU" b="1" i="1" dirty="0" smtClean="0"/>
              <a:t>магнат.</a:t>
            </a:r>
            <a:endParaRPr lang="ru-RU" sz="2000" dirty="0" smtClean="0"/>
          </a:p>
          <a:p>
            <a:pPr lvl="1"/>
            <a:r>
              <a:rPr lang="ru-RU" dirty="0" smtClean="0"/>
              <a:t>смешение в одном контексте слов разной стилевой и стилистической окраски: </a:t>
            </a:r>
            <a:r>
              <a:rPr lang="ru-RU" i="1" dirty="0" smtClean="0"/>
              <a:t>В описании переживаний героя мы видим сплошную авторскую </a:t>
            </a:r>
            <a:r>
              <a:rPr lang="ru-RU" b="1" i="1" dirty="0" smtClean="0"/>
              <a:t>болтовню </a:t>
            </a:r>
            <a:r>
              <a:rPr lang="ru-RU" i="1" dirty="0" smtClean="0"/>
              <a:t>и др.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Потренируемся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Задание № 1. </a:t>
            </a:r>
            <a:r>
              <a:rPr lang="ru-RU" i="1" dirty="0" smtClean="0"/>
              <a:t>Отредактируйте предложение: исправьте лексическую ошибку, </a:t>
            </a:r>
            <a:r>
              <a:rPr lang="ru-RU" b="1" i="1" dirty="0" smtClean="0"/>
              <a:t>исключив лишнее </a:t>
            </a:r>
            <a:r>
              <a:rPr lang="ru-RU" i="1" dirty="0" smtClean="0"/>
              <a:t>слово. Выпишите это слово.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Холодный снег набился в морщины коры, и толстый, в три обхвата, ствол казался прошитым серебряными нитями.</a:t>
            </a:r>
          </a:p>
          <a:p>
            <a:pPr algn="r">
              <a:buNone/>
            </a:pPr>
            <a:r>
              <a:rPr lang="ru-RU" dirty="0" smtClean="0"/>
              <a:t>холодный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Отредактируйте предложение: исправьте лексическую ошибку, </a:t>
            </a:r>
            <a:r>
              <a:rPr lang="ru-RU" b="1" i="1" dirty="0" smtClean="0"/>
              <a:t>исключив лишнее </a:t>
            </a:r>
            <a:r>
              <a:rPr lang="ru-RU" i="1" dirty="0" smtClean="0"/>
              <a:t>слово. Выпишите это слово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В воздухе уже начинал чувствоваться наливавшийся жаркий зной, а в глухом ельнике было так прохладно.</a:t>
            </a:r>
          </a:p>
          <a:p>
            <a:pPr algn="r">
              <a:buNone/>
            </a:pPr>
            <a:r>
              <a:rPr lang="ru-RU" dirty="0" smtClean="0"/>
              <a:t>жаркий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Отредактируйте предложение: исправьте лексическую ошибку, </a:t>
            </a:r>
            <a:r>
              <a:rPr lang="ru-RU" b="1" i="1" dirty="0" smtClean="0"/>
              <a:t>заменив неверно употреблённое слово. </a:t>
            </a:r>
            <a:r>
              <a:rPr lang="ru-RU" i="1" dirty="0" smtClean="0"/>
              <a:t>Запишите подобранное слово, соблюдая нормы современного русского литературного </a:t>
            </a:r>
            <a:r>
              <a:rPr lang="ru-RU" i="1" dirty="0" smtClean="0"/>
              <a:t>языка</a:t>
            </a:r>
            <a:r>
              <a:rPr lang="ru-RU" b="1" i="1" dirty="0" smtClean="0">
                <a:solidFill>
                  <a:srgbClr val="FF0000"/>
                </a:solidFill>
              </a:rPr>
              <a:t>.(это сложнее задание)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Спортсменам, чтобы завоевать мировой рекорд, приходится интенсивно тренироваться не один год.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29322" y="6000768"/>
            <a:ext cx="2346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установить|поставить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Повторение изученного.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Какие </a:t>
            </a:r>
            <a:r>
              <a:rPr lang="ru-RU" b="1" dirty="0" smtClean="0">
                <a:solidFill>
                  <a:srgbClr val="FF0000"/>
                </a:solidFill>
              </a:rPr>
              <a:t>нормы литературного языка вы знаете?  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Орфоэпические </a:t>
            </a:r>
            <a:endParaRPr lang="ru-RU" dirty="0" smtClean="0"/>
          </a:p>
          <a:p>
            <a:pPr lvl="0"/>
            <a:r>
              <a:rPr lang="ru-RU" b="1" dirty="0" smtClean="0"/>
              <a:t> Лексические </a:t>
            </a:r>
            <a:endParaRPr lang="ru-RU" dirty="0" smtClean="0"/>
          </a:p>
          <a:p>
            <a:pPr lvl="0"/>
            <a:r>
              <a:rPr lang="ru-RU" b="1" dirty="0" smtClean="0"/>
              <a:t> Орфографические </a:t>
            </a:r>
            <a:endParaRPr lang="ru-RU" dirty="0" smtClean="0"/>
          </a:p>
          <a:p>
            <a:pPr lvl="0"/>
            <a:r>
              <a:rPr lang="ru-RU" b="1" dirty="0" smtClean="0"/>
              <a:t> Морфологические</a:t>
            </a:r>
            <a:endParaRPr lang="ru-RU" dirty="0" smtClean="0"/>
          </a:p>
          <a:p>
            <a:pPr lvl="0"/>
            <a:r>
              <a:rPr lang="ru-RU" b="1" dirty="0" smtClean="0"/>
              <a:t> Синтаксические</a:t>
            </a:r>
            <a:endParaRPr lang="ru-RU" dirty="0" smtClean="0"/>
          </a:p>
          <a:p>
            <a:pPr lvl="0"/>
            <a:r>
              <a:rPr lang="ru-RU" b="1" dirty="0" smtClean="0"/>
              <a:t> Пунктуационные</a:t>
            </a:r>
            <a:endParaRPr lang="ru-RU" dirty="0" smtClean="0"/>
          </a:p>
          <a:p>
            <a:pPr lvl="0"/>
            <a:r>
              <a:rPr lang="ru-RU" b="1" dirty="0" smtClean="0"/>
              <a:t> Стилистические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Орфоэпические нормы </a:t>
            </a:r>
            <a:r>
              <a:rPr lang="ru-RU" sz="2200" dirty="0" smtClean="0"/>
              <a:t>(вспомните, устно расставьте ударение. </a:t>
            </a:r>
            <a:br>
              <a:rPr lang="ru-RU" sz="2200" dirty="0" smtClean="0"/>
            </a:br>
            <a:r>
              <a:rPr lang="ru-RU" sz="2200" dirty="0" smtClean="0"/>
              <a:t>Не дождусь, когда опрошу вас данный КИМ))))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983179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dirty="0" smtClean="0"/>
              <a:t>отроческий</a:t>
            </a:r>
          </a:p>
          <a:p>
            <a:pPr lvl="0"/>
            <a:r>
              <a:rPr lang="ru-RU" dirty="0" smtClean="0"/>
              <a:t>исповедание</a:t>
            </a:r>
          </a:p>
          <a:p>
            <a:pPr lvl="0"/>
            <a:r>
              <a:rPr lang="ru-RU" dirty="0" smtClean="0"/>
              <a:t>знамение</a:t>
            </a:r>
          </a:p>
          <a:p>
            <a:pPr lvl="0"/>
            <a:r>
              <a:rPr lang="ru-RU" dirty="0" smtClean="0"/>
              <a:t>искра</a:t>
            </a:r>
          </a:p>
          <a:p>
            <a:pPr lvl="0"/>
            <a:r>
              <a:rPr lang="ru-RU" dirty="0" smtClean="0"/>
              <a:t>корысть</a:t>
            </a:r>
          </a:p>
          <a:p>
            <a:pPr lvl="0"/>
            <a:r>
              <a:rPr lang="ru-RU" dirty="0" smtClean="0"/>
              <a:t>завидно</a:t>
            </a:r>
          </a:p>
          <a:p>
            <a:pPr lvl="0"/>
            <a:r>
              <a:rPr lang="ru-RU" dirty="0" smtClean="0"/>
              <a:t>танцовщица</a:t>
            </a:r>
          </a:p>
          <a:p>
            <a:pPr lvl="0"/>
            <a:r>
              <a:rPr lang="ru-RU" dirty="0" smtClean="0"/>
              <a:t>подбодрить</a:t>
            </a:r>
          </a:p>
          <a:p>
            <a:pPr lvl="0"/>
            <a:r>
              <a:rPr lang="ru-RU" dirty="0" smtClean="0"/>
              <a:t>средствами</a:t>
            </a:r>
          </a:p>
          <a:p>
            <a:pPr lvl="0"/>
            <a:r>
              <a:rPr lang="ru-RU" dirty="0" smtClean="0"/>
              <a:t>призыв</a:t>
            </a:r>
          </a:p>
          <a:p>
            <a:pPr lvl="0"/>
            <a:r>
              <a:rPr lang="ru-RU" dirty="0" smtClean="0"/>
              <a:t>кухонный</a:t>
            </a:r>
          </a:p>
          <a:p>
            <a:pPr lvl="0"/>
            <a:r>
              <a:rPr lang="ru-RU" dirty="0" smtClean="0"/>
              <a:t>обеспечение                                          </a:t>
            </a:r>
          </a:p>
          <a:p>
            <a:pPr lvl="0"/>
            <a:r>
              <a:rPr lang="ru-RU" dirty="0" smtClean="0"/>
              <a:t>эксперт</a:t>
            </a:r>
          </a:p>
          <a:p>
            <a:pPr lvl="0"/>
            <a:r>
              <a:rPr lang="ru-RU" dirty="0" err="1" smtClean="0"/>
              <a:t>ассиметрия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красивее</a:t>
            </a:r>
          </a:p>
          <a:p>
            <a:pPr lvl="0"/>
            <a:r>
              <a:rPr lang="ru-RU" dirty="0" smtClean="0"/>
              <a:t>красивейший</a:t>
            </a:r>
          </a:p>
          <a:p>
            <a:pPr lvl="0"/>
            <a:r>
              <a:rPr lang="ru-RU" dirty="0" smtClean="0"/>
              <a:t>немота</a:t>
            </a:r>
          </a:p>
          <a:p>
            <a:pPr lvl="0"/>
            <a:r>
              <a:rPr lang="ru-RU" dirty="0" smtClean="0"/>
              <a:t>дремота</a:t>
            </a:r>
          </a:p>
          <a:p>
            <a:pPr lvl="0"/>
            <a:r>
              <a:rPr lang="ru-RU" dirty="0" smtClean="0"/>
              <a:t>сосредоточение</a:t>
            </a:r>
          </a:p>
          <a:p>
            <a:pPr lvl="0"/>
            <a:r>
              <a:rPr lang="ru-RU" dirty="0" smtClean="0"/>
              <a:t>сироты  </a:t>
            </a:r>
          </a:p>
          <a:p>
            <a:pPr lvl="0"/>
            <a:r>
              <a:rPr lang="ru-RU" dirty="0" smtClean="0"/>
              <a:t>щавель </a:t>
            </a:r>
          </a:p>
          <a:p>
            <a:pPr lvl="0"/>
            <a:r>
              <a:rPr lang="ru-RU" dirty="0" smtClean="0"/>
              <a:t>убрала</a:t>
            </a:r>
          </a:p>
          <a:p>
            <a:pPr lvl="0"/>
            <a:r>
              <a:rPr lang="ru-RU" dirty="0" smtClean="0"/>
              <a:t>донельзя</a:t>
            </a:r>
          </a:p>
          <a:p>
            <a:pPr lvl="0"/>
            <a:r>
              <a:rPr lang="ru-RU" dirty="0" smtClean="0"/>
              <a:t>сливовый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Изучение новой темы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Лексические </a:t>
            </a:r>
            <a:r>
              <a:rPr lang="ru-RU" sz="3600" b="1" dirty="0" smtClean="0">
                <a:solidFill>
                  <a:srgbClr val="FF0000"/>
                </a:solidFill>
              </a:rPr>
              <a:t>нормы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Они отражают правильность употребления </a:t>
            </a:r>
            <a:r>
              <a:rPr lang="ru-RU" dirty="0" err="1" smtClean="0"/>
              <a:t>слов.Нормы</a:t>
            </a:r>
            <a:r>
              <a:rPr lang="ru-RU" dirty="0" smtClean="0"/>
              <a:t> </a:t>
            </a:r>
            <a:r>
              <a:rPr lang="ru-RU" dirty="0" smtClean="0"/>
              <a:t>регулируют </a:t>
            </a:r>
            <a:r>
              <a:rPr lang="ru-RU" i="1" dirty="0" smtClean="0"/>
              <a:t>толковые словари, которые  указываются особенности </a:t>
            </a:r>
            <a:r>
              <a:rPr lang="ru-RU" i="1" dirty="0" smtClean="0"/>
              <a:t>словоформ слова</a:t>
            </a:r>
            <a:r>
              <a:rPr lang="ru-RU" i="1" dirty="0" smtClean="0"/>
              <a:t>, ограниченные в употреблении идут с пометками: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 Разг.)     большущий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 Прост.)  </a:t>
            </a:r>
            <a:r>
              <a:rPr lang="ru-RU" i="1" dirty="0" err="1" smtClean="0"/>
              <a:t>брехун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(Обл.)       бурак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 спец.)     банка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(устар.)   башмачник</a:t>
            </a:r>
            <a:endParaRPr lang="ru-RU" dirty="0" smtClean="0"/>
          </a:p>
          <a:p>
            <a:pPr lvl="0">
              <a:buNone/>
            </a:pPr>
            <a:r>
              <a:rPr lang="ru-RU" i="1" dirty="0" smtClean="0"/>
              <a:t> ( книжн.)   безутешный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Литературные нормы требуют исключения из речи следующих понятий: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ТАВТАЛОГИЯ</a:t>
            </a:r>
            <a:r>
              <a:rPr lang="ru-RU" sz="3600" dirty="0" smtClean="0"/>
              <a:t>- повторение сказанного однокоренными </a:t>
            </a:r>
            <a:r>
              <a:rPr lang="ru-RU" sz="3600" dirty="0" smtClean="0"/>
              <a:t>словами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                    </a:t>
            </a:r>
            <a:r>
              <a:rPr lang="ru-RU" b="1" dirty="0" smtClean="0">
                <a:solidFill>
                  <a:srgbClr val="0070C0"/>
                </a:solidFill>
              </a:rPr>
              <a:t>Например: </a:t>
            </a:r>
          </a:p>
          <a:p>
            <a:pPr algn="ctr">
              <a:buNone/>
            </a:pPr>
            <a:r>
              <a:rPr lang="ru-RU" dirty="0" smtClean="0"/>
              <a:t>Спросить </a:t>
            </a:r>
            <a:r>
              <a:rPr lang="ru-RU" dirty="0" smtClean="0"/>
              <a:t>вопрос</a:t>
            </a:r>
          </a:p>
          <a:p>
            <a:pPr algn="ctr">
              <a:buNone/>
            </a:pPr>
            <a:r>
              <a:rPr lang="ru-RU" dirty="0" smtClean="0"/>
              <a:t>                          Ответить в ответ</a:t>
            </a:r>
          </a:p>
          <a:p>
            <a:pPr algn="ctr">
              <a:buNone/>
            </a:pPr>
            <a:r>
              <a:rPr lang="ru-RU" dirty="0" smtClean="0"/>
              <a:t>                     Любопытная попытка</a:t>
            </a:r>
          </a:p>
          <a:p>
            <a:pPr algn="ctr">
              <a:buNone/>
            </a:pPr>
            <a:r>
              <a:rPr lang="ru-RU" dirty="0" smtClean="0"/>
              <a:t>                  Снег блестит, как блёстки</a:t>
            </a:r>
          </a:p>
          <a:p>
            <a:pPr algn="ctr">
              <a:buNone/>
            </a:pPr>
            <a:r>
              <a:rPr lang="ru-RU" dirty="0" smtClean="0"/>
              <a:t>                 Сначала рассказ начинается</a:t>
            </a:r>
          </a:p>
          <a:p>
            <a:pPr algn="ctr">
              <a:buNone/>
            </a:pPr>
            <a:r>
              <a:rPr lang="ru-RU" dirty="0" smtClean="0"/>
              <a:t>Нет ничего крепче, чем крепость и сила братства</a:t>
            </a:r>
          </a:p>
          <a:p>
            <a:pPr algn="ctr">
              <a:buNone/>
            </a:pPr>
            <a:r>
              <a:rPr lang="ru-RU" dirty="0" smtClean="0"/>
              <a:t>                  Маленькие малютки снежинки</a:t>
            </a:r>
          </a:p>
          <a:p>
            <a:pPr algn="ctr">
              <a:buNone/>
            </a:pPr>
            <a:r>
              <a:rPr lang="ru-RU" b="1" dirty="0" smtClean="0"/>
              <a:t>                      </a:t>
            </a:r>
            <a:r>
              <a:rPr lang="ru-RU" dirty="0" smtClean="0"/>
              <a:t>Объединиться воедино</a:t>
            </a:r>
          </a:p>
          <a:p>
            <a:pPr algn="ctr">
              <a:buNone/>
            </a:pPr>
            <a:r>
              <a:rPr lang="ru-RU" dirty="0" smtClean="0"/>
              <a:t>                       Рассказчик рассказал</a:t>
            </a:r>
          </a:p>
          <a:p>
            <a:pPr algn="ctr">
              <a:buNone/>
            </a:pPr>
            <a:r>
              <a:rPr lang="ru-RU" dirty="0" smtClean="0"/>
              <a:t>Продолжительность процесса длится несколько часов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>
                <a:solidFill>
                  <a:srgbClr val="FF0000"/>
                </a:solidFill>
              </a:rPr>
              <a:t>ПЛЕОНАЗМ -это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ОБОРОТЫ РЕЧИ, СОДЕРЖАЩИЕ ЛИШНИЕ СЛОВА: </a:t>
            </a:r>
            <a:endParaRPr lang="ru-RU" sz="31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            В </a:t>
            </a:r>
            <a:r>
              <a:rPr lang="ru-RU" dirty="0" smtClean="0"/>
              <a:t>своей автобиографии</a:t>
            </a:r>
          </a:p>
          <a:p>
            <a:r>
              <a:rPr lang="ru-RU" dirty="0" smtClean="0"/>
              <a:t>               Свободная вакансия</a:t>
            </a:r>
          </a:p>
          <a:p>
            <a:r>
              <a:rPr lang="ru-RU" dirty="0" smtClean="0"/>
              <a:t>               Военная оккупация</a:t>
            </a:r>
          </a:p>
          <a:p>
            <a:r>
              <a:rPr lang="ru-RU" dirty="0" smtClean="0"/>
              <a:t>               Родные пенаты</a:t>
            </a:r>
          </a:p>
          <a:p>
            <a:r>
              <a:rPr lang="ru-RU" dirty="0" smtClean="0"/>
              <a:t>               В мае месяце</a:t>
            </a:r>
          </a:p>
          <a:p>
            <a:r>
              <a:rPr lang="ru-RU" dirty="0" smtClean="0"/>
              <a:t>               Первая премьера</a:t>
            </a:r>
          </a:p>
          <a:p>
            <a:r>
              <a:rPr lang="ru-RU" dirty="0" smtClean="0"/>
              <a:t>               Каждую минуту времени</a:t>
            </a:r>
          </a:p>
          <a:p>
            <a:r>
              <a:rPr lang="ru-RU" dirty="0" smtClean="0"/>
              <a:t>               Пять рублей денег</a:t>
            </a:r>
          </a:p>
          <a:p>
            <a:r>
              <a:rPr lang="ru-RU" dirty="0" smtClean="0"/>
              <a:t>               Старый ветеран</a:t>
            </a:r>
          </a:p>
          <a:p>
            <a:r>
              <a:rPr lang="ru-RU" dirty="0" smtClean="0"/>
              <a:t>               Памятный сувенир</a:t>
            </a:r>
          </a:p>
          <a:p>
            <a:r>
              <a:rPr lang="ru-RU" dirty="0" smtClean="0"/>
              <a:t>               Задранный кверху нос</a:t>
            </a:r>
          </a:p>
          <a:p>
            <a:r>
              <a:rPr lang="ru-RU" dirty="0" smtClean="0"/>
              <a:t>                Упасть вниз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Это наш следующий урок и КИМ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Литературные нормы требуют также различения паронимов, то есть однокоренных слов, близких по звучанию и по значению, например: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Информативный</a:t>
            </a:r>
            <a:r>
              <a:rPr lang="ru-RU" dirty="0" smtClean="0"/>
              <a:t>  </a:t>
            </a:r>
            <a:r>
              <a:rPr lang="ru-RU" dirty="0" smtClean="0"/>
              <a:t> и  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информационный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(степень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насыщенности)       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содержащий информацию)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ЛЕКСИЧЕСКИЕ НОРМЫ ТРЕБУЮТ: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58204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учитывать стилистическую сочетаемость слов ;</a:t>
            </a:r>
          </a:p>
          <a:p>
            <a:r>
              <a:rPr lang="ru-RU" dirty="0" smtClean="0"/>
              <a:t>смысловую сочетаемость ( неправильно</a:t>
            </a:r>
            <a:r>
              <a:rPr lang="ru-RU" dirty="0" smtClean="0"/>
              <a:t>: композиция </a:t>
            </a:r>
            <a:r>
              <a:rPr lang="ru-RU" dirty="0" smtClean="0"/>
              <a:t>построена;  антитеза противопоставляет);</a:t>
            </a:r>
          </a:p>
          <a:p>
            <a:r>
              <a:rPr lang="ru-RU" dirty="0" smtClean="0"/>
              <a:t>лексическую сочетаемость: ( неправильно: на полу отражалась тень; любоваться полной грудью; он своим юмором сможет поднять ужасное настроение) </a:t>
            </a:r>
          </a:p>
          <a:p>
            <a:r>
              <a:rPr lang="ru-RU" dirty="0" smtClean="0"/>
              <a:t>устранение плеоназма, </a:t>
            </a:r>
            <a:r>
              <a:rPr lang="ru-RU" dirty="0" err="1" smtClean="0"/>
              <a:t>тавталогии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ограничения в употреблении диалектизмов,    </a:t>
            </a:r>
          </a:p>
          <a:p>
            <a:r>
              <a:rPr lang="ru-RU" dirty="0" smtClean="0"/>
              <a:t>жаргонизмов, просторечий;</a:t>
            </a:r>
          </a:p>
          <a:p>
            <a:r>
              <a:rPr lang="ru-RU" dirty="0" smtClean="0"/>
              <a:t>неуместного употребления эмоционально окрашенных  слов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Нарушение лексических норм квалифицируется как </a:t>
            </a:r>
            <a:r>
              <a:rPr lang="ru-RU" dirty="0" smtClean="0"/>
              <a:t>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РЕЧЕВАЯ ОШИБКА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Готовимся к ЕГЭ</a:t>
            </a:r>
            <a:r>
              <a:rPr lang="ru-RU" sz="2400" b="1" dirty="0" smtClean="0">
                <a:solidFill>
                  <a:srgbClr val="FF0000"/>
                </a:solidFill>
              </a:rPr>
              <a:t>. ЗАДАНИЕ </a:t>
            </a:r>
            <a:r>
              <a:rPr lang="ru-RU" sz="2400" b="1" dirty="0" smtClean="0">
                <a:solidFill>
                  <a:srgbClr val="FF0000"/>
                </a:solidFill>
              </a:rPr>
              <a:t>№6. Лексические нормы. Формулировка задания.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1260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ФИПИ </a:t>
            </a:r>
            <a:r>
              <a:rPr lang="ru-RU" i="1" dirty="0" smtClean="0"/>
              <a:t>предлагает следующие две формулировки.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Вариант №I. </a:t>
            </a:r>
            <a:r>
              <a:rPr lang="ru-RU" b="1" i="1" dirty="0" smtClean="0">
                <a:solidFill>
                  <a:schemeClr val="accent6"/>
                </a:solidFill>
              </a:rPr>
              <a:t>Исключение. </a:t>
            </a:r>
            <a:r>
              <a:rPr lang="ru-RU" i="1" dirty="0" smtClean="0"/>
              <a:t>Отредактируйте предложение: исправьте лексическую ошибку, </a:t>
            </a:r>
            <a:r>
              <a:rPr lang="ru-RU" b="1" i="1" dirty="0" smtClean="0">
                <a:solidFill>
                  <a:schemeClr val="accent6"/>
                </a:solidFill>
              </a:rPr>
              <a:t>исключив</a:t>
            </a:r>
            <a:r>
              <a:rPr lang="ru-RU" i="1" dirty="0" smtClean="0"/>
              <a:t> лишнее слово. Выпишите это слово.</a:t>
            </a: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И даже когда из-за череды неудач, которые произошли в последние несколько месяцев, Лариса ушла на предприятие, где неожиданно появилась свободная вакансия, девушка ещё некоторое время продолжала дежурить в клинике.</a:t>
            </a:r>
          </a:p>
          <a:p>
            <a:pPr>
              <a:buNone/>
            </a:pPr>
            <a:r>
              <a:rPr lang="ru-RU" b="1" dirty="0" smtClean="0"/>
              <a:t>Ответ</a:t>
            </a:r>
            <a:r>
              <a:rPr lang="ru-RU" b="1" dirty="0" smtClean="0"/>
              <a:t>: свободная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Вариант </a:t>
            </a:r>
            <a:r>
              <a:rPr lang="ru-RU" b="1" dirty="0" smtClean="0">
                <a:solidFill>
                  <a:srgbClr val="FFFF00"/>
                </a:solidFill>
              </a:rPr>
              <a:t>№II</a:t>
            </a:r>
            <a:r>
              <a:rPr lang="ru-RU" b="1" i="1" dirty="0" smtClean="0">
                <a:solidFill>
                  <a:srgbClr val="FFFF00"/>
                </a:solidFill>
              </a:rPr>
              <a:t>. </a:t>
            </a:r>
            <a:r>
              <a:rPr lang="ru-RU" b="1" i="1" dirty="0" smtClean="0">
                <a:solidFill>
                  <a:schemeClr val="accent6"/>
                </a:solidFill>
              </a:rPr>
              <a:t>Замена.</a:t>
            </a:r>
            <a:r>
              <a:rPr lang="ru-RU" i="1" dirty="0" smtClean="0"/>
              <a:t> Отредактируйте предложение: исправьте лексическую ошибку, </a:t>
            </a:r>
            <a:r>
              <a:rPr lang="ru-RU" b="1" i="1" dirty="0" smtClean="0">
                <a:solidFill>
                  <a:schemeClr val="accent6"/>
                </a:solidFill>
              </a:rPr>
              <a:t>заменив</a:t>
            </a:r>
            <a:r>
              <a:rPr lang="ru-RU" i="1" dirty="0" smtClean="0"/>
              <a:t> неверно употребленное слово. Запишите подобранное слово, соблюдая нормы современного русского литературного языка.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Сейчас у нас в руках разные разновидности зубных щеток.</a:t>
            </a:r>
          </a:p>
          <a:p>
            <a:r>
              <a:rPr lang="ru-RU" b="1" dirty="0" smtClean="0"/>
              <a:t>Ответ: виды или модели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856</Words>
  <PresentationFormat>Экран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Лексические нормы современного русского языка.  </vt:lpstr>
      <vt:lpstr>Повторение изученного. </vt:lpstr>
      <vt:lpstr> Орфоэпические нормы (вспомните, устно расставьте ударение.  Не дождусь, когда опрошу вас данный КИМ)))) </vt:lpstr>
      <vt:lpstr>Изучение новой темы  Лексические нормы</vt:lpstr>
      <vt:lpstr>ТАВТАЛОГИЯ- повторение сказанного однокоренными словами  </vt:lpstr>
      <vt:lpstr> ПЛЕОНАЗМ -это ОБОРОТЫ РЕЧИ, СОДЕРЖАЩИЕ ЛИШНИЕ СЛОВА: </vt:lpstr>
      <vt:lpstr>Это наш следующий урок и КИМ</vt:lpstr>
      <vt:lpstr>ЛЕКСИЧЕСКИЕ НОРМЫ ТРЕБУЮТ:</vt:lpstr>
      <vt:lpstr>Готовимся к ЕГЭ. ЗАДАНИЕ №6. Лексические нормы. Формулировка задания. </vt:lpstr>
      <vt:lpstr>Слайд 10</vt:lpstr>
      <vt:lpstr>Слайд 11</vt:lpstr>
      <vt:lpstr>Слайд 12</vt:lpstr>
      <vt:lpstr>Потренируемся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Лексические нормы современного русского языка.  </dc:title>
  <dc:creator>SandBox</dc:creator>
  <cp:lastModifiedBy>SandBox</cp:lastModifiedBy>
  <cp:revision>4</cp:revision>
  <dcterms:created xsi:type="dcterms:W3CDTF">2020-10-16T04:29:32Z</dcterms:created>
  <dcterms:modified xsi:type="dcterms:W3CDTF">2020-10-16T04:56:13Z</dcterms:modified>
</cp:coreProperties>
</file>