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1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3D4A8"/>
            </a:gs>
            <a:gs pos="38000">
              <a:srgbClr val="21D6E0"/>
            </a:gs>
            <a:gs pos="77000">
              <a:srgbClr val="0087E6"/>
            </a:gs>
            <a:gs pos="100000">
              <a:srgbClr val="005CB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F497E9-96BF-4723-89F1-A42C7F68FBBE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E059243-979E-4842-9BAE-795BB3A6F5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988840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Самозащита без оружия и с применением подручных средств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3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116632"/>
            <a:ext cx="892899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</a:t>
            </a:r>
            <a:r>
              <a:rPr lang="ru-RU" sz="2000" dirty="0">
                <a:solidFill>
                  <a:srgbClr val="FF0000"/>
                </a:solidFill>
              </a:rPr>
              <a:t>Статья 37 УК России:</a:t>
            </a:r>
          </a:p>
          <a:p>
            <a:pPr marL="342900" indent="-342900">
              <a:buAutoNum type="arabicPeriod"/>
            </a:pPr>
            <a:r>
              <a:rPr lang="ru-RU" sz="2000" dirty="0"/>
              <a:t>Не является преступлением причинение вреда посягающему лицу в состоянии необходимой обороны, то есть при защите личности и прав обороняющегося или других лиц, охраняемых законом…, если при этом не было допущено превышения пределов необходимой обороны. </a:t>
            </a:r>
          </a:p>
          <a:p>
            <a:pPr marL="342900" indent="-342900">
              <a:buAutoNum type="arabicPeriod"/>
            </a:pPr>
            <a:r>
              <a:rPr lang="ru-RU" sz="2000" dirty="0"/>
              <a:t>Право на необходимую оборону имеют в равной мере все лица независимо от их профессиональной или иной специальной подготовки и служебного положения.</a:t>
            </a:r>
          </a:p>
          <a:p>
            <a:pPr marL="342900" indent="-342900">
              <a:buAutoNum type="arabicPeriod"/>
            </a:pPr>
            <a:r>
              <a:rPr lang="ru-RU" sz="2000" dirty="0"/>
              <a:t>Превышением пределов необходимой обороны признаются умышленные действия, явно не соответствующие характеру и степени общественной опасности посягательства.  </a:t>
            </a:r>
            <a:endParaRPr lang="ru-RU" sz="2000" dirty="0" smtClean="0"/>
          </a:p>
          <a:p>
            <a:pPr marL="342900" indent="-342900">
              <a:buAutoNum type="arabicPeriod"/>
            </a:pPr>
            <a:endParaRPr lang="ru-RU" sz="2000" dirty="0"/>
          </a:p>
          <a:p>
            <a:endParaRPr lang="ru-RU" sz="2000" dirty="0"/>
          </a:p>
          <a:p>
            <a:r>
              <a:rPr lang="ru-RU" sz="2000" dirty="0" smtClean="0"/>
              <a:t>Суровая действительность нашей жизни заставляет сделать здравомыслящего человека только один вывод - для того, чтобы хотя бы немного чувствовать себя в безопасности, необходимо готовить себя к встрече с преступником, занимаясь  рукопашным боем.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10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16632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Ваш наиболее вероятный противник – уличный хулиган. Чтобы гарантированно справится с ним, требуется знать и уметь немногое.</a:t>
            </a:r>
            <a:endParaRPr lang="ru-RU" sz="2400" dirty="0"/>
          </a:p>
        </p:txBody>
      </p:sp>
      <p:pic>
        <p:nvPicPr>
          <p:cNvPr id="1027" name="Picture 3" descr="D:\Documents and Settings\Дима и Игорь\Мои документы\Мои рисунки\Самозащита 1\Clip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10776"/>
            <a:ext cx="3384376" cy="51174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5" name="TextBox 4"/>
          <p:cNvSpPr txBox="1"/>
          <p:nvPr/>
        </p:nvSpPr>
        <p:spPr>
          <a:xfrm>
            <a:off x="3923928" y="1510776"/>
            <a:ext cx="49685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В реальной схватке скорее всего окажется бесполезным размахивать руками, пытаясь остановить нападающего.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Воздействие же на болевые точки преступника может заставить его потерять способность к продолжению нападения.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0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16632"/>
            <a:ext cx="8928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Для воздействия на болевые точки необходимо уметь выполнять различные удары.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Основные из них: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удар кулаком;</a:t>
            </a:r>
            <a:r>
              <a:rPr lang="ru-RU" sz="2400" dirty="0" smtClean="0"/>
              <a:t> </a:t>
            </a:r>
          </a:p>
          <a:p>
            <a:endParaRPr lang="ru-RU" sz="2400" dirty="0"/>
          </a:p>
        </p:txBody>
      </p:sp>
      <p:pic>
        <p:nvPicPr>
          <p:cNvPr id="2050" name="Picture 2" descr="D:\Documents and Settings\Дима и Игорь\Мои документы\Мои рисунки\Самозащита 1\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874082"/>
            <a:ext cx="2361155" cy="345789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4" name="TextBox 3"/>
          <p:cNvSpPr txBox="1"/>
          <p:nvPr/>
        </p:nvSpPr>
        <p:spPr>
          <a:xfrm>
            <a:off x="1547664" y="3284984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 – прямой удар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2 – боковой удар</a:t>
            </a:r>
          </a:p>
        </p:txBody>
      </p:sp>
    </p:spTree>
    <p:extLst>
      <p:ext uri="{BB962C8B-B14F-4D97-AF65-F5344CB8AC3E}">
        <p14:creationId xmlns:p14="http://schemas.microsoft.com/office/powerpoint/2010/main" val="2110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2159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удар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локтём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; </a:t>
            </a:r>
          </a:p>
        </p:txBody>
      </p:sp>
      <p:pic>
        <p:nvPicPr>
          <p:cNvPr id="3074" name="Picture 2" descr="D:\Documents and Settings\Дима и Игорь\Мои документы\Мои рисунки\Самозащита 1\6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340" y="1628800"/>
            <a:ext cx="2852904" cy="30615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4" name="TextBox 3"/>
          <p:cNvSpPr txBox="1"/>
          <p:nvPr/>
        </p:nvSpPr>
        <p:spPr>
          <a:xfrm>
            <a:off x="5761816" y="1089304"/>
            <a:ext cx="32403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 </a:t>
            </a:r>
            <a:r>
              <a:rPr lang="ru-RU" sz="2400" dirty="0"/>
              <a:t>– удар локтём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боку</a:t>
            </a:r>
          </a:p>
          <a:p>
            <a:endParaRPr lang="ru-RU" sz="2400" dirty="0" smtClean="0"/>
          </a:p>
          <a:p>
            <a:r>
              <a:rPr lang="ru-RU" sz="2400" dirty="0" smtClean="0"/>
              <a:t>Б – </a:t>
            </a:r>
            <a:r>
              <a:rPr lang="ru-RU" sz="2400" dirty="0"/>
              <a:t>удар локтём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низу</a:t>
            </a:r>
          </a:p>
          <a:p>
            <a:endParaRPr lang="ru-RU" sz="2400" dirty="0" smtClean="0"/>
          </a:p>
          <a:p>
            <a:r>
              <a:rPr lang="ru-RU" sz="2400" dirty="0" smtClean="0"/>
              <a:t>С – обратный удар локтём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0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548680"/>
            <a:ext cx="2356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удар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коленом;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68760"/>
            <a:ext cx="1218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кусы.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916832"/>
            <a:ext cx="61744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Кусать, в принципе, можно за любую часть тела, в том числе за ту, что прикрыта одеждой. Всё зависит от того, насколько у вас крепкие и острые зубы. Впрочем, даже если часть зубов заменена протезами, лучше потерять их, чем здоровье или жизнь.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46433" y="3717032"/>
            <a:ext cx="2111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удар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стопой;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2814" y="4437112"/>
            <a:ext cx="2558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1 – боковой удар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52884" y="4461546"/>
            <a:ext cx="2452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2 – прямой удар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0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8286"/>
            <a:ext cx="89289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Как слабому победить слабого?</a:t>
            </a:r>
          </a:p>
          <a:p>
            <a:pPr algn="r"/>
            <a:r>
              <a:rPr lang="ru-RU" sz="1600" dirty="0" smtClean="0"/>
              <a:t>Человек ответил на этот вопрос</a:t>
            </a:r>
          </a:p>
          <a:p>
            <a:pPr algn="r"/>
            <a:r>
              <a:rPr lang="ru-RU" sz="1600" dirty="0"/>
              <a:t>м</a:t>
            </a:r>
            <a:r>
              <a:rPr lang="ru-RU" sz="1600" dirty="0" smtClean="0"/>
              <a:t>иллионы лет назад,</a:t>
            </a:r>
          </a:p>
          <a:p>
            <a:pPr algn="r"/>
            <a:r>
              <a:rPr lang="ru-RU" sz="1600" dirty="0" smtClean="0"/>
              <a:t>Когда впервые поднял палку.</a:t>
            </a:r>
          </a:p>
          <a:p>
            <a:pPr algn="r"/>
            <a:r>
              <a:rPr lang="ru-RU" sz="1600" i="1" dirty="0" smtClean="0"/>
              <a:t>Юрий </a:t>
            </a:r>
            <a:r>
              <a:rPr lang="ru-RU" sz="1600" i="1" dirty="0" err="1" smtClean="0"/>
              <a:t>Сенчуков</a:t>
            </a:r>
            <a:r>
              <a:rPr lang="ru-RU" sz="1600" i="1" dirty="0" smtClean="0"/>
              <a:t>   </a:t>
            </a:r>
          </a:p>
          <a:p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1484784"/>
            <a:ext cx="5040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Человек, подвергающийся нападению, для защиты своей жизни и достоинства может использовать подручные средства, которые окружают нас в повседневной жизни. Рассмотрим некоторые из них.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0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144" y="116632"/>
            <a:ext cx="89289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Ключи</a:t>
            </a:r>
            <a:r>
              <a:rPr lang="ru-RU" sz="2400" dirty="0" smtClean="0"/>
              <a:t> могут использоваться для нанесения ударов наотмашь в область головы, шеи и по лицу. Как правило, такие удары заканчиваются тяжёлыми повреждениями глаз, носа и т.п. Обычный ключ от английского замка при ударе средней силы способен пробить человеческие ткани и нанести тяжёлые ранения</a:t>
            </a:r>
            <a:r>
              <a:rPr lang="ru-RU" sz="2400" dirty="0"/>
              <a:t>. </a:t>
            </a:r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Такой </a:t>
            </a:r>
            <a:r>
              <a:rPr lang="ru-RU" sz="2400" dirty="0"/>
              <a:t>предмет, как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авторучка</a:t>
            </a:r>
            <a:r>
              <a:rPr lang="ru-RU" sz="2400" dirty="0"/>
              <a:t>, мы привыкли использовать только в мирных целях, однако этот предмет может оказаться страшным оружием. </a:t>
            </a:r>
          </a:p>
          <a:p>
            <a:r>
              <a:rPr lang="ru-RU" sz="2400" dirty="0"/>
              <a:t>   Наконечник ручки довольно острый. Воздействуя на ручку с небольшой силой, мы получаем огромное давление, что означает  серьёзное ранение для нападающего.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0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60648"/>
            <a:ext cx="892899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Женские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туфли</a:t>
            </a:r>
            <a:r>
              <a:rPr lang="ru-RU" sz="2400" dirty="0" smtClean="0"/>
              <a:t> с острым каблуком становятся страшным оружием при нанесении ими ударов по болевым точкам. Если же туфли остаются на ногах, то противника можно вывести из строя ударами по подъёму стопы и лодыжке</a:t>
            </a:r>
            <a:r>
              <a:rPr lang="ru-RU" sz="2400" dirty="0"/>
              <a:t>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Короткие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палочки</a:t>
            </a:r>
            <a:r>
              <a:rPr lang="ru-RU" sz="2400" dirty="0"/>
              <a:t> уменьшают вероятность перелома пальцев при ударе. Кроме того, выступающими концами палочки удобно выполнять тычковые, секущие и царапающие удары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   Основные мишени – локтевые и плечевые суставы, живот, рёбра и голова</a:t>
            </a:r>
            <a:r>
              <a:rPr lang="ru-RU" sz="2400" dirty="0" smtClean="0"/>
              <a:t>.</a:t>
            </a:r>
            <a:r>
              <a:rPr lang="ru-RU" sz="2400" dirty="0"/>
              <a:t> Неплохим подручным оружием является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зонтик</a:t>
            </a:r>
            <a:r>
              <a:rPr lang="ru-RU" sz="2400" dirty="0"/>
              <a:t>. Коротким зонтиком действуют как дубинкой, нанося им серии тычковых и маховых ударов. Длинный зонтик, да ещё с острым наконечником, может служить своеобразным древковым оружием, которым наносят удары двумя руками.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220</TotalTime>
  <Words>557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SamLab.ws</dc:creator>
  <cp:lastModifiedBy>Пользователь</cp:lastModifiedBy>
  <cp:revision>29</cp:revision>
  <dcterms:created xsi:type="dcterms:W3CDTF">2010-11-05T10:23:32Z</dcterms:created>
  <dcterms:modified xsi:type="dcterms:W3CDTF">2021-11-25T09:14:08Z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1524843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